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85" r:id="rId5"/>
    <p:sldMasterId id="2147483701" r:id="rId6"/>
    <p:sldMasterId id="2147483712" r:id="rId7"/>
  </p:sldMasterIdLst>
  <p:notesMasterIdLst>
    <p:notesMasterId r:id="rId21"/>
  </p:notesMasterIdLst>
  <p:sldIdLst>
    <p:sldId id="801" r:id="rId8"/>
    <p:sldId id="798" r:id="rId9"/>
    <p:sldId id="785" r:id="rId10"/>
    <p:sldId id="786" r:id="rId11"/>
    <p:sldId id="799" r:id="rId12"/>
    <p:sldId id="795" r:id="rId13"/>
    <p:sldId id="796" r:id="rId14"/>
    <p:sldId id="797" r:id="rId15"/>
    <p:sldId id="787" r:id="rId16"/>
    <p:sldId id="793" r:id="rId17"/>
    <p:sldId id="790" r:id="rId18"/>
    <p:sldId id="792" r:id="rId19"/>
    <p:sldId id="800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1A641-F39A-426A-9024-D3683D9BF2F7}" type="datetimeFigureOut">
              <a:rPr lang="fi-FI" smtClean="0"/>
              <a:t>6.4.2023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BD59-29B4-40A6-849C-F4673586FF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95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>
                <a:highlight>
                  <a:srgbClr val="FFFF00"/>
                </a:highlight>
              </a:rPr>
              <a:t>Työskennellään pienryhmissä, mahdollisuuksien mukaan yritetty laittaa osallistujia järkeviin ryhmiin </a:t>
            </a:r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2BD59-29B4-40A6-849C-F4673586FF4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67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7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0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6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4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10521950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10521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BB517050-4F3B-C047-A78A-618684D7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809-4BBA-FB47-8F6B-2E4C3BBEC8E1}" type="datetime1">
              <a:rPr lang="fi-FI" smtClean="0"/>
              <a:t>6.4.2023</a:t>
            </a:fld>
            <a:endParaRPr lang="fi-FI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72EEAFEC-E7DF-874B-A8BF-52E92BCB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1A5C3D4D-B804-1040-98F3-7F52761C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2106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_kuvasuika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8743951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1" y="1825625"/>
            <a:ext cx="8743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BB517050-4F3B-C047-A78A-618684D7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09008" y="6171403"/>
            <a:ext cx="857250" cy="365125"/>
          </a:xfrm>
        </p:spPr>
        <p:txBody>
          <a:bodyPr/>
          <a:lstStyle/>
          <a:p>
            <a:fld id="{4862A799-5F24-5C47-A369-B670D9CB6341}" type="datetime1">
              <a:rPr lang="fi-FI" smtClean="0"/>
              <a:t>6.4.2023</a:t>
            </a:fld>
            <a:endParaRPr lang="fi-FI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72EEAFEC-E7DF-874B-A8BF-52E92BCB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5067" y="6171403"/>
            <a:ext cx="4673140" cy="365125"/>
          </a:xfrm>
        </p:spPr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1A5C3D4D-B804-1040-98F3-7F52761C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23407" y="6171403"/>
            <a:ext cx="666751" cy="365125"/>
          </a:xfrm>
        </p:spPr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EEAD9B4-32D4-9C4A-9A65-89B0631410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2500" y="0"/>
            <a:ext cx="2349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75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_kuvasuikal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8743951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1" y="1825625"/>
            <a:ext cx="8743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480AAB2-60F5-444B-8E95-D2C48BD479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42500" y="0"/>
            <a:ext cx="2349500" cy="6858000"/>
          </a:xfrm>
          <a:prstGeom prst="rect">
            <a:avLst/>
          </a:prstGeom>
        </p:spPr>
      </p:pic>
      <p:sp>
        <p:nvSpPr>
          <p:cNvPr id="9" name="Päivämäärän paikkamerkki 13">
            <a:extLst>
              <a:ext uri="{FF2B5EF4-FFF2-40B4-BE49-F238E27FC236}">
                <a16:creationId xmlns:a16="http://schemas.microsoft.com/office/drawing/2014/main" id="{377260D9-1E80-B146-BD77-E728B4A8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09008" y="6171403"/>
            <a:ext cx="857250" cy="365125"/>
          </a:xfrm>
        </p:spPr>
        <p:txBody>
          <a:bodyPr/>
          <a:lstStyle/>
          <a:p>
            <a:fld id="{4862A799-5F24-5C47-A369-B670D9CB6341}" type="datetime1">
              <a:rPr lang="fi-FI" smtClean="0"/>
              <a:t>6.4.2023</a:t>
            </a:fld>
            <a:endParaRPr lang="fi-FI"/>
          </a:p>
        </p:txBody>
      </p:sp>
      <p:sp>
        <p:nvSpPr>
          <p:cNvPr id="11" name="Alatunnisteen paikkamerkki 14">
            <a:extLst>
              <a:ext uri="{FF2B5EF4-FFF2-40B4-BE49-F238E27FC236}">
                <a16:creationId xmlns:a16="http://schemas.microsoft.com/office/drawing/2014/main" id="{540252B0-2202-9B4C-AC78-C8EDFF40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5067" y="6171403"/>
            <a:ext cx="4673140" cy="365125"/>
          </a:xfrm>
        </p:spPr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2" name="Dian numeron paikkamerkki 15">
            <a:extLst>
              <a:ext uri="{FF2B5EF4-FFF2-40B4-BE49-F238E27FC236}">
                <a16:creationId xmlns:a16="http://schemas.microsoft.com/office/drawing/2014/main" id="{5332A496-83BD-2646-9212-3BDB8185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23407" y="6171403"/>
            <a:ext cx="666751" cy="365125"/>
          </a:xfrm>
        </p:spPr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10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E229C36E-11E8-BC41-9D8A-C509487AA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2A2F70E-AE1E-AE4C-A3F1-D6389F3D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64397"/>
            <a:ext cx="10515600" cy="2058024"/>
          </a:xfrm>
        </p:spPr>
        <p:txBody>
          <a:bodyPr anchor="b">
            <a:normAutofit/>
          </a:bodyPr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46B996-1FB4-7F4B-9896-E2BFB1680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74816"/>
            <a:ext cx="10515600" cy="1897261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C3C6FC-B51F-6F4F-9A3B-CC83C17C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3017B-9241-F045-9938-790C86BC6799}" type="datetime1">
              <a:rPr lang="fi-FI" smtClean="0"/>
              <a:pPr/>
              <a:t>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E65551-9885-054A-A5A6-18A31251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64F447C0-8CEA-6F4D-B6BA-FBB716384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7049" y="6278563"/>
            <a:ext cx="666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9B02B7B0-D788-F347-805C-6C4481348C05}"/>
              </a:ext>
            </a:extLst>
          </p:cNvPr>
          <p:cNvCxnSpPr>
            <a:cxnSpLocks/>
          </p:cNvCxnSpPr>
          <p:nvPr userDrawn="1"/>
        </p:nvCxnSpPr>
        <p:spPr>
          <a:xfrm>
            <a:off x="5619335" y="3064671"/>
            <a:ext cx="95333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355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E229C36E-11E8-BC41-9D8A-C509487AA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2A2F70E-AE1E-AE4C-A3F1-D6389F3D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1553"/>
            <a:ext cx="10515600" cy="1943724"/>
          </a:xfrm>
          <a:effectLst/>
        </p:spPr>
        <p:txBody>
          <a:bodyPr anchor="b">
            <a:normAutofit/>
          </a:bodyPr>
          <a:lstStyle>
            <a:lvl1pPr algn="ctr">
              <a:defRPr sz="4600">
                <a:solidFill>
                  <a:schemeClr val="tx2">
                    <a:lumMod val="75000"/>
                  </a:schemeClr>
                </a:solidFill>
                <a:effectLst>
                  <a:glow rad="203200">
                    <a:schemeClr val="bg1">
                      <a:alpha val="36000"/>
                    </a:schemeClr>
                  </a:glow>
                </a:effectLst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46B996-1FB4-7F4B-9896-E2BFB1680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54702"/>
            <a:ext cx="10515600" cy="156179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  <a:effectLst>
                  <a:glow rad="203200">
                    <a:schemeClr val="bg1">
                      <a:alpha val="36000"/>
                    </a:schemeClr>
                  </a:glo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C3C6FC-B51F-6F4F-9A3B-CC83C17C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3017B-9241-F045-9938-790C86BC6799}" type="datetime1">
              <a:rPr lang="fi-FI" smtClean="0"/>
              <a:pPr/>
              <a:t>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E65551-9885-054A-A5A6-18A31251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64F447C0-8CEA-6F4D-B6BA-FBB716384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7049" y="6278563"/>
            <a:ext cx="666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BB8986C8-A071-3F48-9184-336E81C5EF1B}"/>
              </a:ext>
            </a:extLst>
          </p:cNvPr>
          <p:cNvCxnSpPr>
            <a:cxnSpLocks/>
          </p:cNvCxnSpPr>
          <p:nvPr userDrawn="1"/>
        </p:nvCxnSpPr>
        <p:spPr>
          <a:xfrm>
            <a:off x="5619335" y="3064671"/>
            <a:ext cx="95333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889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C5E76F-1694-7242-8552-D2A4EC5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C0786A-21DD-D54D-BE7E-EE3CAA01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8484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BF142D-887D-364F-B6E5-A22295DCF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8484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CF05DAF7-765C-AA49-ADAB-09401FC0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4EB1-1368-884D-9E57-0FADA1F8AB87}" type="datetime1">
              <a:rPr lang="fi-FI" smtClean="0"/>
              <a:t>6.4.2023</a:t>
            </a:fld>
            <a:endParaRPr lang="fi-FI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C172261-910D-BD4B-AA2F-387BDCC6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3F91BB72-F917-134D-BB72-F5F5B278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038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57E547-E16F-314D-A380-57E01214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81E144-6C28-AD4F-956A-78B27CCAB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A6ACC3-740D-7D4C-B803-A44EE7D22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18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EA82D3F-7E45-9C4A-889A-57995B655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0481F27-E760-EF49-A4D6-C933A54C0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18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6BAA32D-6297-BD46-9960-703BC39D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BF85-6982-2B4C-8EF9-3CC5043EC92B}" type="datetime1">
              <a:rPr lang="fi-FI" smtClean="0"/>
              <a:t>6.4.2023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B2A6D1A-2B84-0044-94A7-E5F41446B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FFB929-98BD-024A-AFB3-9917EFA7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36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6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FC0550-1FE7-FD4C-BAA2-D411D11A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6C2F6AE-E9F6-384B-AB3E-8B086E28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C727-43D5-2642-9E0D-C5FA1C6072B0}" type="datetime1">
              <a:rPr lang="fi-FI" smtClean="0"/>
              <a:t>6.4.2023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85D247C-D0AE-3B4B-98B3-076E9813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F69A78D-90C3-E34B-93C3-AA030F48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178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A2C02-7150-7C4B-A80D-FEBCA36C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B2A-6A76-2D4D-9164-11F14E8F3508}" type="datetime1">
              <a:rPr lang="fi-FI" smtClean="0"/>
              <a:t>6.4.2023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4424AD2-898D-5F44-A6A4-96EEEFA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C16F94-EE62-0F41-9122-9FCCADAA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474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-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A2C02-7150-7C4B-A80D-FEBCA36C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AA6B2A-6A76-2D4D-9164-11F14E8F3508}" type="datetime1">
              <a:rPr lang="fi-FI" smtClean="0"/>
              <a:pPr/>
              <a:t>6.4.2023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4424AD2-898D-5F44-A6A4-96EEEFA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C16F94-EE62-0F41-9122-9FCCADAA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4D5A7B7C-E81B-4E4D-BB27-E9495BA74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258222"/>
            <a:ext cx="12192000" cy="1325563"/>
          </a:xfrm>
          <a:effectLst>
            <a:outerShdw blurRad="203200" dir="5400000" algn="ctr" rotWithShape="0">
              <a:srgbClr val="12346C"/>
            </a:outerShdw>
          </a:effectLst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tähän kiitosteksti</a:t>
            </a:r>
          </a:p>
        </p:txBody>
      </p:sp>
    </p:spTree>
    <p:extLst>
      <p:ext uri="{BB962C8B-B14F-4D97-AF65-F5344CB8AC3E}">
        <p14:creationId xmlns:p14="http://schemas.microsoft.com/office/powerpoint/2010/main" val="4235531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B7108F-143E-4440-8F0D-1E45DAB34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E66197-EC9A-8C44-90D2-BFB22FEFD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DF74A5D-4771-A343-BFFA-62FDE3A50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0E6731-0950-524D-B024-33323F8B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E00E-D0C3-EA41-BA8E-9F2239380562}" type="datetime1">
              <a:rPr lang="fi-FI" smtClean="0"/>
              <a:t>6.4.2023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F1B5B2-9D9E-444C-A93D-BEC1AF32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3291E9-B0A3-1E48-ADDD-23522E22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929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9F6410-A4E8-F843-BEFC-79BDC8AE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749C22-42C9-2843-9607-285BF7401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2967979-334A-644B-9C98-1F86A309B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12079E-CAF0-284D-A6E5-C915F0F2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398-DFFB-2E4C-999A-7431C2851EA3}" type="datetime1">
              <a:rPr lang="fi-FI" smtClean="0"/>
              <a:t>6.4.2023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1E663A-672C-864D-8B4B-020F56961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03344B3-A37A-2643-978C-C359FA84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7260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8A13B-B4DB-4B42-9572-71077103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4BEFA9A-FCC8-8143-B40B-3A77A0240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06ED86-405E-5D4E-825C-87F6E408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CDB-2001-5E46-80DD-17DF42406978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02632D-A670-4143-B6B3-399FB92C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C3B0FD-62F7-EA45-B0A6-BF46A558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2519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4FC6C8E-F0C0-B549-9CF0-FFEBC0F52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EB2CD57-B80D-8E4A-9DD4-8C94DA9E5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D31583-CC19-DF41-9CFD-6AD1350D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680-747A-E547-B244-C48582052440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E4D4AA-637E-924E-827A-217BDF39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5E38D9-F6A3-374A-824D-AFA88DF3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411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672DEB-1543-403F-B4A4-E580B5D57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2E3474B-F386-4567-8412-596BDB2BE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5AE63D-F945-46E3-8DFC-4A2C5275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3801-8080-49A5-95F8-22BA6356698D}" type="datetimeFigureOut">
              <a:rPr lang="fi-FI" smtClean="0"/>
              <a:t>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1ABAB9-270E-4C6B-A82F-265C4755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0B9500-D0E7-4A06-AF2C-B1494966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03367-D23E-41AF-AAAA-7E6FA769A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5102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10521950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10521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18300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_kuvasuika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8743951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1" y="1825625"/>
            <a:ext cx="8743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EEAD9B4-32D4-9C4A-9A65-89B0631410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2500" y="0"/>
            <a:ext cx="2349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4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131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_kuvasuikal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8743951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1" y="1825625"/>
            <a:ext cx="8743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480AAB2-60F5-444B-8E95-D2C48BD479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42500" y="0"/>
            <a:ext cx="2349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856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E229C36E-11E8-BC41-9D8A-C509487AA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2A2F70E-AE1E-AE4C-A3F1-D6389F3D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64397"/>
            <a:ext cx="10515600" cy="2058024"/>
          </a:xfrm>
        </p:spPr>
        <p:txBody>
          <a:bodyPr anchor="b">
            <a:normAutofit/>
          </a:bodyPr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46B996-1FB4-7F4B-9896-E2BFB1680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74816"/>
            <a:ext cx="10515600" cy="1897261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9B02B7B0-D788-F347-805C-6C4481348C05}"/>
              </a:ext>
            </a:extLst>
          </p:cNvPr>
          <p:cNvCxnSpPr>
            <a:cxnSpLocks/>
          </p:cNvCxnSpPr>
          <p:nvPr userDrawn="1"/>
        </p:nvCxnSpPr>
        <p:spPr>
          <a:xfrm>
            <a:off x="5619335" y="3064671"/>
            <a:ext cx="95333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7499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E229C36E-11E8-BC41-9D8A-C509487AA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2A2F70E-AE1E-AE4C-A3F1-D6389F3D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1553"/>
            <a:ext cx="10515600" cy="1943724"/>
          </a:xfrm>
          <a:effectLst/>
        </p:spPr>
        <p:txBody>
          <a:bodyPr anchor="b">
            <a:normAutofit/>
          </a:bodyPr>
          <a:lstStyle>
            <a:lvl1pPr algn="ctr">
              <a:defRPr sz="4600">
                <a:solidFill>
                  <a:schemeClr val="tx2">
                    <a:lumMod val="75000"/>
                  </a:schemeClr>
                </a:solidFill>
                <a:effectLst>
                  <a:glow rad="203200">
                    <a:schemeClr val="bg1">
                      <a:alpha val="36000"/>
                    </a:schemeClr>
                  </a:glow>
                </a:effectLst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46B996-1FB4-7F4B-9896-E2BFB1680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54702"/>
            <a:ext cx="10515600" cy="156179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  <a:effectLst>
                  <a:glow rad="203200">
                    <a:schemeClr val="bg1">
                      <a:alpha val="36000"/>
                    </a:schemeClr>
                  </a:glo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BB8986C8-A071-3F48-9184-336E81C5EF1B}"/>
              </a:ext>
            </a:extLst>
          </p:cNvPr>
          <p:cNvCxnSpPr>
            <a:cxnSpLocks/>
          </p:cNvCxnSpPr>
          <p:nvPr userDrawn="1"/>
        </p:nvCxnSpPr>
        <p:spPr>
          <a:xfrm>
            <a:off x="5619335" y="3064671"/>
            <a:ext cx="95333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8152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C5E76F-1694-7242-8552-D2A4EC5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C0786A-21DD-D54D-BE7E-EE3CAA01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8484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BF142D-887D-364F-B6E5-A22295DCF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8484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39427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57E547-E16F-314D-A380-57E01214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81E144-6C28-AD4F-956A-78B27CCAB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A6ACC3-740D-7D4C-B803-A44EE7D22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18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EA82D3F-7E45-9C4A-889A-57995B655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0481F27-E760-EF49-A4D6-C933A54C0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18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9655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FC0550-1FE7-FD4C-BAA2-D411D11A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0808147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-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4D5A7B7C-E81B-4E4D-BB27-E9495BA74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258222"/>
            <a:ext cx="12192000" cy="1325563"/>
          </a:xfrm>
          <a:effectLst>
            <a:outerShdw blurRad="203200" dir="5400000" algn="ctr" rotWithShape="0">
              <a:srgbClr val="12346C"/>
            </a:outerShdw>
          </a:effectLst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tähän kiitosteksti</a:t>
            </a:r>
          </a:p>
        </p:txBody>
      </p:sp>
    </p:spTree>
    <p:extLst>
      <p:ext uri="{BB962C8B-B14F-4D97-AF65-F5344CB8AC3E}">
        <p14:creationId xmlns:p14="http://schemas.microsoft.com/office/powerpoint/2010/main" val="36833496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06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A2C02-7150-7C4B-A80D-FEBCA36C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B2A-6A76-2D4D-9164-11F14E8F3508}" type="datetime1">
              <a:rPr lang="fi-FI" smtClean="0"/>
              <a:t>6.4.2023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4424AD2-898D-5F44-A6A4-96EEEFA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C16F94-EE62-0F41-9122-9FCCADAA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993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13.10.2021</a:t>
            </a:r>
            <a:endParaRPr lang="fi-FI" sz="160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Katriina Virtanen</a:t>
            </a:r>
            <a:endParaRPr lang="fi-FI" sz="16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44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133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13.10.2021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Katriina Virtanen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7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 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13.10.2021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Katriina Virtanen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4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13.10.2021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Katriina Virtanen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5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13.10.2021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392346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72953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/>
              <a:t>Graafisivu</a:t>
            </a:r>
            <a:endParaRPr lang="fi-FI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355187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kaksi palstaa. 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  <a:p>
            <a:pPr lvl="0"/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119854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Graafisivu</a:t>
            </a:r>
            <a:br>
              <a:rPr lang="fi-FI" noProof="0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err="1"/>
              <a:t>Värejä</a:t>
            </a:r>
            <a:r>
              <a:rPr lang="en-GB"/>
              <a:t> </a:t>
            </a:r>
            <a:r>
              <a:rPr lang="en-GB" err="1"/>
              <a:t>käytetään</a:t>
            </a:r>
            <a:r>
              <a:rPr lang="en-GB"/>
              <a:t> </a:t>
            </a:r>
            <a:r>
              <a:rPr lang="en-GB" err="1"/>
              <a:t>malliesimerkin</a:t>
            </a:r>
            <a:r>
              <a:rPr lang="en-GB"/>
              <a:t> </a:t>
            </a:r>
            <a:r>
              <a:rPr lang="en-GB" err="1"/>
              <a:t>järjestyksessä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162185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Taulukkosivu</a:t>
            </a:r>
            <a:br>
              <a:rPr lang="en-GB"/>
            </a:br>
            <a:r>
              <a:rPr lang="fi-FI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133707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/>
              <a:t>Tekstisivu kapealla kuvalla</a:t>
            </a:r>
            <a:br>
              <a:rPr lang="fi-FI"/>
            </a:br>
            <a:r>
              <a:rPr lang="fi-FI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12955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50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Kuvatekstilliset 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/>
              <a:t>Tekstisivu kahdella kuvalla</a:t>
            </a:r>
            <a:br>
              <a:rPr lang="fi-FI" noProof="0"/>
            </a:br>
            <a:r>
              <a:rPr lang="fi-FI" noProof="0"/>
              <a:t>ja lyhyellä otsikolla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35920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Kuvatekstillinen 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/>
              <a:t>Tekstisivu isolla  kuvalla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Kuvasivun teksti tulee tiivistää lyhyeksi.</a:t>
            </a:r>
            <a:br>
              <a:rPr lang="fi-FI"/>
            </a:br>
            <a:r>
              <a:rPr lang="fi-FI"/>
              <a:t>Käytä laadukkaita kuvia.</a:t>
            </a:r>
            <a:br>
              <a:rPr lang="fi-FI"/>
            </a:br>
            <a:r>
              <a:rPr lang="fi-FI"/>
              <a:t>Vältä tiedostokooltaan isoja kuvia, jotta esityksestä ei tule liian raskasta.</a:t>
            </a:r>
            <a:br>
              <a:rPr lang="fi-FI"/>
            </a:br>
            <a:r>
              <a:rPr lang="fi-FI"/>
              <a:t>Sivun tulee olla helposti silmäiltävissä ja teksti koon tulee olla luettavissa.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32528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83531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Sisältö kaarev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5060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Sisältö kaarevalla kuva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36937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Sisältö kaarevalla kuvall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/>
              <a:t>Tekstisivu isolla </a:t>
            </a:r>
            <a:br>
              <a:rPr lang="fi-FI" noProof="0"/>
            </a:br>
            <a:r>
              <a:rPr lang="fi-FI" noProof="0"/>
              <a:t>kaarevalla kuvalla</a:t>
            </a:r>
            <a:endParaRPr lang="fi-FI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188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154041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424040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6462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31732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396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Osan ylätunnis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158519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Osan ylätunnist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57969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5978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9781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Osan ylätunniste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4933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274643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 |   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416810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3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Lopetu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9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8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26" Type="http://schemas.openxmlformats.org/officeDocument/2006/relationships/slideLayout" Target="../slideLayouts/slideLayout64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slideLayout" Target="../slideLayouts/slideLayout63.xml"/><Relationship Id="rId33" Type="http://schemas.openxmlformats.org/officeDocument/2006/relationships/image" Target="../media/image6.png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29" Type="http://schemas.openxmlformats.org/officeDocument/2006/relationships/slideLayout" Target="../slideLayouts/slideLayout67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slideLayout" Target="../slideLayouts/slideLayout62.xml"/><Relationship Id="rId32" Type="http://schemas.openxmlformats.org/officeDocument/2006/relationships/theme" Target="../theme/theme4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slideLayout" Target="../slideLayouts/slideLayout61.xml"/><Relationship Id="rId28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31" Type="http://schemas.openxmlformats.org/officeDocument/2006/relationships/slideLayout" Target="../slideLayouts/slideLayout69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65.xml"/><Relationship Id="rId30" Type="http://schemas.openxmlformats.org/officeDocument/2006/relationships/slideLayout" Target="../slideLayouts/slideLayout68.xml"/><Relationship Id="rId8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0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77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C9E8E0-A322-B74C-A002-E2A734E2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EAE9C2-0AF5-644A-B5AF-1A956F65D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41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4304D5-65CB-EF44-AB06-B7C441536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2650" y="6178547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E063F17-9411-A74E-A570-C2E376290F19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2D6BAD-B307-3245-9494-5CCFD82DF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46394" y="6178547"/>
            <a:ext cx="6235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EC60AC-12CD-3F4D-8D6D-457639F53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7049" y="6178547"/>
            <a:ext cx="666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67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5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C9E8E0-A322-B74C-A002-E2A734E2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EAE9C2-0AF5-644A-B5AF-1A956F65D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41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67662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5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5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13.10.2021  | 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Katriina Virtanen</a:t>
            </a:r>
          </a:p>
        </p:txBody>
      </p:sp>
    </p:spTree>
    <p:extLst>
      <p:ext uri="{BB962C8B-B14F-4D97-AF65-F5344CB8AC3E}">
        <p14:creationId xmlns:p14="http://schemas.microsoft.com/office/powerpoint/2010/main" val="17489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19247D0-D8AC-73FB-B361-409D22214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Pirkanmaan pilotti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0FEA29D0-AF88-F04B-9F59-54E5327E5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Tämä materiaali on osa Pirkanmaan sopeutumisen pilottia. Pilottiin on osallistunut Pirkanmaan ELY-keskus, Pirkanmaan liitto, Länsi- ja Sisä-Suomen aluehallintovirasto, Tampereen kaupunki, Tampereen kaupunkiseutu, Suomen metsäkeskus ja Pirkanmaan alueellinen vastuumuseo.</a:t>
            </a:r>
          </a:p>
          <a:p>
            <a:r>
              <a:rPr lang="fi-FI" dirty="0"/>
              <a:t>Aineiston on koonnut Pirkanmaan ELY-keskuksen ilmastotiekarttatyöryhmä: Soili </a:t>
            </a:r>
            <a:r>
              <a:rPr lang="fi-FI" dirty="0" err="1"/>
              <a:t>Ingelin</a:t>
            </a:r>
            <a:r>
              <a:rPr lang="fi-FI" dirty="0"/>
              <a:t>, Katriina Virtanen, Valeria Kerkkä.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DC7F48-D269-6FAF-0995-8705B922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7256" y="6332657"/>
            <a:ext cx="62357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</a:p>
        </p:txBody>
      </p:sp>
    </p:spTree>
    <p:extLst>
      <p:ext uri="{BB962C8B-B14F-4D97-AF65-F5344CB8AC3E}">
        <p14:creationId xmlns:p14="http://schemas.microsoft.com/office/powerpoint/2010/main" val="422223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9F8E7DA-23D7-40A8-BA10-B1B3733A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Toimenpiteiden kehittäminen</a:t>
            </a:r>
          </a:p>
        </p:txBody>
      </p:sp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1FE229C5-A4D9-CE84-C670-770803EBA579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1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3183EE-1D04-A4D7-84BE-56C08472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Tehtävä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643F72-186D-B498-6A25-B4E2F5298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Mitkä toimijat voivat tehdä riskiin vaikuttavia toimenpiteitä?</a:t>
            </a:r>
          </a:p>
          <a:p>
            <a:r>
              <a:rPr lang="fi-FI"/>
              <a:t>Valitkaa vakavimmat riskit edellisen tehtävän perusteella</a:t>
            </a:r>
          </a:p>
          <a:p>
            <a:r>
              <a:rPr lang="fi-FI"/>
              <a:t>Vaihe 1: Miettikää, mitä oma organisaationne voi tehdä riskien pienentämiseksi (25 min)</a:t>
            </a:r>
          </a:p>
          <a:p>
            <a:r>
              <a:rPr lang="fi-FI"/>
              <a:t>Vaihe 2: Mitä muut organisaatiot voivat tehdä (20 min)</a:t>
            </a:r>
          </a:p>
          <a:p>
            <a:r>
              <a:rPr lang="fi-FI"/>
              <a:t>Onko joitain toimenpiteitä, joita kukaan ei tällä hetkellä voi toteuttaa?</a:t>
            </a:r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E980F31A-C808-979D-1965-1F1E97DF2558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9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B8264921-9F65-4242-BB49-0F196C2C6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894378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508">
                  <a:extLst>
                    <a:ext uri="{9D8B030D-6E8A-4147-A177-3AD203B41FA5}">
                      <a16:colId xmlns:a16="http://schemas.microsoft.com/office/drawing/2014/main" val="2087827882"/>
                    </a:ext>
                  </a:extLst>
                </a:gridCol>
                <a:gridCol w="3283164">
                  <a:extLst>
                    <a:ext uri="{9D8B030D-6E8A-4147-A177-3AD203B41FA5}">
                      <a16:colId xmlns:a16="http://schemas.microsoft.com/office/drawing/2014/main" val="2045775845"/>
                    </a:ext>
                  </a:extLst>
                </a:gridCol>
                <a:gridCol w="3283164">
                  <a:extLst>
                    <a:ext uri="{9D8B030D-6E8A-4147-A177-3AD203B41FA5}">
                      <a16:colId xmlns:a16="http://schemas.microsoft.com/office/drawing/2014/main" val="1462623369"/>
                    </a:ext>
                  </a:extLst>
                </a:gridCol>
                <a:gridCol w="3283164">
                  <a:extLst>
                    <a:ext uri="{9D8B030D-6E8A-4147-A177-3AD203B41FA5}">
                      <a16:colId xmlns:a16="http://schemas.microsoft.com/office/drawing/2014/main" val="3621371966"/>
                    </a:ext>
                  </a:extLst>
                </a:gridCol>
              </a:tblGrid>
              <a:tr h="132876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Hulevesitulvariskin lisääntyminen keskustamaisessa ympäristössä</a:t>
                      </a:r>
                      <a:endParaRPr lang="fi-FI" sz="16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i="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Tasaista kosteutta/muita tasaisia olosuhteita vaativien luontotyyppien ja lajien elinolojen heikentyminen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/>
                        <a:t>Erityisesti jo nyt sosioekonomisesti heikommassa asemassa olevien pirkanmaalaisten hyvinvoinnin heikkeneminen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6031919"/>
                  </a:ext>
                </a:extLst>
              </a:tr>
              <a:tr h="1975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”Kovat” toimenpiteet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(harmaat ja sinivihreät)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</a:t>
                      </a:r>
                      <a:r>
                        <a:rPr lang="fi-FI" sz="1600"/>
                        <a:t>ta rakentaa kuivatusjärjestelmät</a:t>
                      </a:r>
                    </a:p>
                    <a:p>
                      <a:endParaRPr lang="fi-FI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Kunta voi ennallistaa esim. ojitettuja soita</a:t>
                      </a:r>
                    </a:p>
                    <a:p>
                      <a:r>
                        <a:rPr lang="fi-FI" sz="1600"/>
                        <a:t>ELY tekee päätöksen suojelualueesta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Kunta varmistaa omistamiensa asuntojen sopivan sisälämpötilan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57175"/>
                  </a:ext>
                </a:extLst>
              </a:tr>
              <a:tr h="2161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Pehmeät toimenpiteet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Kunta vastaa hulevesisuunnittelusta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Liitto voi huomioida maakuntakaavassa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AVI valvoo terveydensuojelua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383468"/>
                  </a:ext>
                </a:extLst>
              </a:tr>
              <a:tr h="1392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Muut toimenpiteet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>
                        <a:highlight>
                          <a:srgbClr val="C0C0C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>
                        <a:highlight>
                          <a:srgbClr val="C0C0C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>
                        <a:highlight>
                          <a:srgbClr val="C0C0C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29155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94BB7BC0-6FD7-FE98-82E3-778CC4F45117}"/>
              </a:ext>
            </a:extLst>
          </p:cNvPr>
          <p:cNvSpPr txBox="1"/>
          <p:nvPr/>
        </p:nvSpPr>
        <p:spPr>
          <a:xfrm rot="19548586">
            <a:off x="1411551" y="3162669"/>
            <a:ext cx="8895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600" dirty="0">
                <a:solidFill>
                  <a:srgbClr val="FFFFFF"/>
                </a:solidFill>
                <a:latin typeface="Arial Black" panose="020B0A04020102020204" pitchFamily="34" charset="0"/>
              </a:rPr>
              <a:t>Esimerkki</a:t>
            </a:r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AEDD7987-E942-F963-FED8-403F8F9561A4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6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B8264921-9F65-4242-BB49-0F196C2C6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530825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508">
                  <a:extLst>
                    <a:ext uri="{9D8B030D-6E8A-4147-A177-3AD203B41FA5}">
                      <a16:colId xmlns:a16="http://schemas.microsoft.com/office/drawing/2014/main" val="2087827882"/>
                    </a:ext>
                  </a:extLst>
                </a:gridCol>
                <a:gridCol w="3283164">
                  <a:extLst>
                    <a:ext uri="{9D8B030D-6E8A-4147-A177-3AD203B41FA5}">
                      <a16:colId xmlns:a16="http://schemas.microsoft.com/office/drawing/2014/main" val="2045775845"/>
                    </a:ext>
                  </a:extLst>
                </a:gridCol>
                <a:gridCol w="3283164">
                  <a:extLst>
                    <a:ext uri="{9D8B030D-6E8A-4147-A177-3AD203B41FA5}">
                      <a16:colId xmlns:a16="http://schemas.microsoft.com/office/drawing/2014/main" val="1462623369"/>
                    </a:ext>
                  </a:extLst>
                </a:gridCol>
                <a:gridCol w="3283164">
                  <a:extLst>
                    <a:ext uri="{9D8B030D-6E8A-4147-A177-3AD203B41FA5}">
                      <a16:colId xmlns:a16="http://schemas.microsoft.com/office/drawing/2014/main" val="3621371966"/>
                    </a:ext>
                  </a:extLst>
                </a:gridCol>
              </a:tblGrid>
              <a:tr h="132876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Kirjoita tähän valittu vakava riski</a:t>
                      </a:r>
                      <a:endParaRPr lang="fi-FI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Kirjoita tähän valittu vakava riski</a:t>
                      </a:r>
                      <a:endParaRPr lang="fi-FI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Kirjoita tähän valittu vakava riski</a:t>
                      </a:r>
                      <a:endParaRPr lang="fi-FI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6031919"/>
                  </a:ext>
                </a:extLst>
              </a:tr>
              <a:tr h="1975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”Kovat” toimenpiteet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(harmaat ja sinivihreät)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2000" dirty="0"/>
                        <a:t>Kirjota tänne </a:t>
                      </a:r>
                      <a:r>
                        <a:rPr lang="fi-FI" sz="2000"/>
                        <a:t>sopivaan kohtaan </a:t>
                      </a:r>
                      <a:r>
                        <a:rPr lang="fi-FI" sz="2000" dirty="0"/>
                        <a:t>toimenpiteitä </a:t>
                      </a:r>
                      <a:r>
                        <a:rPr lang="fi-FI" sz="2000"/>
                        <a:t>sekä niiden tekijä</a:t>
                      </a:r>
                      <a:endParaRPr lang="fi-FI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57175"/>
                  </a:ext>
                </a:extLst>
              </a:tr>
              <a:tr h="2161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Pehmeät toimenpiteet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383468"/>
                  </a:ext>
                </a:extLst>
              </a:tr>
              <a:tr h="1392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Muut toimenpiteet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>
                        <a:highlight>
                          <a:srgbClr val="C0C0C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>
                        <a:highlight>
                          <a:srgbClr val="C0C0C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i-FI" dirty="0">
                        <a:highlight>
                          <a:srgbClr val="C0C0C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29155"/>
                  </a:ext>
                </a:extLst>
              </a:tr>
            </a:tbl>
          </a:graphicData>
        </a:graphic>
      </p:graphicFrame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4981A68F-3644-E18A-DEA9-8D86A3B8810F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9802349-3D5E-AFA7-F1D8-715F75C9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Koulutuksen järjestäjälle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EC8FD5A-5282-E9DF-D511-966820B4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Tästä diasetistä löytyy toisen työpajat materiaalit ja tehtävät.</a:t>
            </a:r>
          </a:p>
          <a:p>
            <a:endParaRPr lang="fi-FI" dirty="0"/>
          </a:p>
          <a:p>
            <a:r>
              <a:rPr lang="fi-FI" dirty="0"/>
              <a:t>Näille </a:t>
            </a:r>
            <a:r>
              <a:rPr lang="fi-FI" dirty="0" err="1"/>
              <a:t>diolle</a:t>
            </a:r>
            <a:r>
              <a:rPr lang="fi-FI" dirty="0"/>
              <a:t> täydennetään ensimmäisessä työpajassa tunnistetut riskit ja niitä arvioidaan ja niille kehitetään toimenpiteitä.</a:t>
            </a:r>
          </a:p>
          <a:p>
            <a:endParaRPr lang="fi-FI" dirty="0"/>
          </a:p>
          <a:p>
            <a:r>
              <a:rPr lang="fi-FI" dirty="0"/>
              <a:t>Materiaalia täydentää esitys, jossa kerrotaan tarkemmin sopeutumisen toimenpiteiden kehittämisestä.</a:t>
            </a:r>
          </a:p>
          <a:p>
            <a:endParaRPr lang="fi-FI" dirty="0"/>
          </a:p>
        </p:txBody>
      </p:sp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802374C2-C3C8-8669-DA31-A6F20EBD0784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7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9F8E7DA-23D7-40A8-BA10-B1B3733A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Salamakierros!</a:t>
            </a:r>
          </a:p>
        </p:txBody>
      </p:sp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3F394B69-5466-C95D-865E-D1B7583E52E8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6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9E7BD8-36F9-F614-5BD1-C038402D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Tehtävä 1 – </a:t>
            </a:r>
            <a:r>
              <a:rPr lang="fi-FI">
                <a:solidFill>
                  <a:srgbClr val="FFC000"/>
                </a:solidFill>
              </a:rPr>
              <a:t>SALAMAKIERROS 20 min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994917-DD29-BF4B-458B-7017CBF41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Viime koulutuksessa tunnistitte alueellisia erityispiirteitä ja riskejä.</a:t>
            </a:r>
          </a:p>
          <a:p>
            <a:pPr lvl="1"/>
            <a:r>
              <a:rPr lang="fi-FI"/>
              <a:t>Riskeihin on yhdistetty alueellisen riskiarvion tulokset</a:t>
            </a:r>
          </a:p>
          <a:p>
            <a:pPr lvl="1"/>
            <a:r>
              <a:rPr lang="fi-FI"/>
              <a:t>Riskeissä on huomioitu SUOMI-hankkeen tulokset ja yhdistetty nämä tietoon Pirkanmaan haavoittuvuuksista ja ilmastonmuutoksen seurauksista maakunnassa</a:t>
            </a:r>
          </a:p>
          <a:p>
            <a:r>
              <a:rPr lang="fi-FI"/>
              <a:t>Salamakierroksella teitä pyydetään valitsemaan alueen tärkeimmät riskit</a:t>
            </a:r>
          </a:p>
          <a:p>
            <a:r>
              <a:rPr lang="fi-FI"/>
              <a:t>Riskien todennäköisyyttä ja vakavuutta arvioimalla valitkaa 3 (±1) riskiä, joille kehitetään toimenpiteitä</a:t>
            </a:r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3CD5C639-44F4-B78A-4399-F8A3E497F141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5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46208D3E-AC07-DDE3-8C36-863E955BA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Rakennetun ympäristön riskit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936D96-11DE-E086-4AE5-A19052AB0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i="0" u="none" strike="noStrike" dirty="0">
                <a:solidFill>
                  <a:schemeClr val="tx1"/>
                </a:solidFill>
                <a:effectLst/>
                <a:latin typeface="+mn-lt"/>
              </a:rPr>
              <a:t>Sadannan lisääntyminen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dirty="0">
                <a:solidFill>
                  <a:schemeClr val="tx1"/>
                </a:solidFill>
                <a:latin typeface="+mn-lt"/>
              </a:rPr>
              <a:t>Lämpötilojen nousu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dirty="0">
                <a:solidFill>
                  <a:schemeClr val="tx1"/>
                </a:solidFill>
                <a:latin typeface="+mn-lt"/>
              </a:rPr>
              <a:t>Muut alueen ilmastonmuutoksen vaikutukset?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fi-FI" sz="14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CC123DA8-0003-5064-CE2D-97A4C9A5B315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5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46208D3E-AC07-DDE3-8C36-863E955BA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Yhteiskunnan elintärkeät toiminnot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936D96-11DE-E086-4AE5-A19052AB0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i="0" u="none" strike="noStrike" dirty="0">
                <a:solidFill>
                  <a:schemeClr val="tx1"/>
                </a:solidFill>
                <a:effectLst/>
                <a:latin typeface="+mn-lt"/>
              </a:rPr>
              <a:t>Sadannan lisääntyminen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dirty="0">
                <a:solidFill>
                  <a:schemeClr val="tx1"/>
                </a:solidFill>
                <a:latin typeface="+mn-lt"/>
              </a:rPr>
              <a:t>Lämpötilojen nousu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dirty="0">
                <a:solidFill>
                  <a:schemeClr val="tx1"/>
                </a:solidFill>
                <a:latin typeface="+mn-lt"/>
              </a:rPr>
              <a:t>Muut alueen ilmastonmuutoksen vaikutukset?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2C1075D9-58C2-437A-FA40-4225C2E5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7256" y="6332657"/>
            <a:ext cx="62357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</a:p>
        </p:txBody>
      </p:sp>
    </p:spTree>
    <p:extLst>
      <p:ext uri="{BB962C8B-B14F-4D97-AF65-F5344CB8AC3E}">
        <p14:creationId xmlns:p14="http://schemas.microsoft.com/office/powerpoint/2010/main" val="164254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46208D3E-AC07-DDE3-8C36-863E955BA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Ympäristö, luonto ja vesistöt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936D96-11DE-E086-4AE5-A19052AB0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i="0" u="none" strike="noStrike" dirty="0">
                <a:solidFill>
                  <a:schemeClr val="tx1"/>
                </a:solidFill>
                <a:effectLst/>
                <a:latin typeface="+mn-lt"/>
              </a:rPr>
              <a:t>Sadannan lisääntyminen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dirty="0">
                <a:solidFill>
                  <a:schemeClr val="tx1"/>
                </a:solidFill>
                <a:latin typeface="+mn-lt"/>
              </a:rPr>
              <a:t>Lämpötilojen nousu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fi-FI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800" b="1" dirty="0">
                <a:solidFill>
                  <a:schemeClr val="tx1"/>
                </a:solidFill>
                <a:latin typeface="+mn-lt"/>
              </a:rPr>
              <a:t>Muut alueen ilmastonmuutoksen vaikutukset?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539E3658-5E39-FAB7-9175-0E6A8B24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7256" y="6332657"/>
            <a:ext cx="62357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</a:p>
        </p:txBody>
      </p:sp>
    </p:spTree>
    <p:extLst>
      <p:ext uri="{BB962C8B-B14F-4D97-AF65-F5344CB8AC3E}">
        <p14:creationId xmlns:p14="http://schemas.microsoft.com/office/powerpoint/2010/main" val="413259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46208D3E-AC07-DDE3-8C36-863E955BA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Elinkeinot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936D96-11DE-E086-4AE5-A19052AB0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2000" b="1" i="0" u="none" strike="noStrike" dirty="0">
                <a:solidFill>
                  <a:schemeClr val="tx1"/>
                </a:solidFill>
                <a:effectLst/>
                <a:latin typeface="+mn-lt"/>
              </a:rPr>
              <a:t>Sadannan lisääntyminen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20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20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endParaRPr lang="fi-FI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2000" b="1" dirty="0">
                <a:solidFill>
                  <a:schemeClr val="tx1"/>
                </a:solidFill>
                <a:latin typeface="+mn-lt"/>
              </a:rPr>
              <a:t>Lämpötilojen nousu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20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fi-FI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2000" b="1" dirty="0">
                <a:solidFill>
                  <a:schemeClr val="tx1"/>
                </a:solidFill>
                <a:latin typeface="+mn-lt"/>
              </a:rPr>
              <a:t>Muut alueen ilmastonmuutoksen vaikutukset?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i-FI" sz="2000" b="0" i="0" u="none" strike="noStrike" dirty="0">
                <a:solidFill>
                  <a:schemeClr val="tx1"/>
                </a:solidFill>
                <a:effectLst/>
                <a:latin typeface="+mn-lt"/>
              </a:rPr>
              <a:t>Kirjoita tähän edellisessä työpajassa tunnistetut riskit</a:t>
            </a:r>
            <a:endParaRPr lang="fi-FI" sz="2000" dirty="0">
              <a:solidFill>
                <a:schemeClr val="tx1"/>
              </a:solidFill>
              <a:latin typeface="+mn-lt"/>
            </a:endParaRP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br>
              <a:rPr lang="fi-FI" sz="1050" dirty="0"/>
            </a:br>
            <a:endParaRPr lang="fi-FI" sz="1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latunnisteen paikkamerkki 4">
            <a:extLst>
              <a:ext uri="{FF2B5EF4-FFF2-40B4-BE49-F238E27FC236}">
                <a16:creationId xmlns:a16="http://schemas.microsoft.com/office/drawing/2014/main" id="{5FC8A4BD-E865-00A6-CEF9-47C9E952AC01}"/>
              </a:ext>
            </a:extLst>
          </p:cNvPr>
          <p:cNvSpPr txBox="1">
            <a:spLocks/>
          </p:cNvSpPr>
          <p:nvPr/>
        </p:nvSpPr>
        <p:spPr>
          <a:xfrm>
            <a:off x="5727256" y="6332657"/>
            <a:ext cx="62357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10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  <a:endParaRPr lang="fi-FI" sz="1100" dirty="0">
              <a:solidFill>
                <a:srgbClr val="FFFFFF">
                  <a:lumMod val="75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ulukko 8">
            <a:extLst>
              <a:ext uri="{FF2B5EF4-FFF2-40B4-BE49-F238E27FC236}">
                <a16:creationId xmlns:a16="http://schemas.microsoft.com/office/drawing/2014/main" id="{627EEE73-7259-4921-82F5-CB0B78DD4DEC}"/>
              </a:ext>
            </a:extLst>
          </p:cNvPr>
          <p:cNvGraphicFramePr>
            <a:graphicFrameLocks noGrp="1"/>
          </p:cNvGraphicFramePr>
          <p:nvPr/>
        </p:nvGraphicFramePr>
        <p:xfrm>
          <a:off x="0" y="-27270"/>
          <a:ext cx="12191998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323">
                  <a:extLst>
                    <a:ext uri="{9D8B030D-6E8A-4147-A177-3AD203B41FA5}">
                      <a16:colId xmlns:a16="http://schemas.microsoft.com/office/drawing/2014/main" val="338636405"/>
                    </a:ext>
                  </a:extLst>
                </a:gridCol>
                <a:gridCol w="1819735">
                  <a:extLst>
                    <a:ext uri="{9D8B030D-6E8A-4147-A177-3AD203B41FA5}">
                      <a16:colId xmlns:a16="http://schemas.microsoft.com/office/drawing/2014/main" val="4282866858"/>
                    </a:ext>
                  </a:extLst>
                </a:gridCol>
                <a:gridCol w="1819735">
                  <a:extLst>
                    <a:ext uri="{9D8B030D-6E8A-4147-A177-3AD203B41FA5}">
                      <a16:colId xmlns:a16="http://schemas.microsoft.com/office/drawing/2014/main" val="3470586880"/>
                    </a:ext>
                  </a:extLst>
                </a:gridCol>
                <a:gridCol w="1819735">
                  <a:extLst>
                    <a:ext uri="{9D8B030D-6E8A-4147-A177-3AD203B41FA5}">
                      <a16:colId xmlns:a16="http://schemas.microsoft.com/office/drawing/2014/main" val="1042896614"/>
                    </a:ext>
                  </a:extLst>
                </a:gridCol>
                <a:gridCol w="1819735">
                  <a:extLst>
                    <a:ext uri="{9D8B030D-6E8A-4147-A177-3AD203B41FA5}">
                      <a16:colId xmlns:a16="http://schemas.microsoft.com/office/drawing/2014/main" val="3795006707"/>
                    </a:ext>
                  </a:extLst>
                </a:gridCol>
                <a:gridCol w="1819735">
                  <a:extLst>
                    <a:ext uri="{9D8B030D-6E8A-4147-A177-3AD203B41FA5}">
                      <a16:colId xmlns:a16="http://schemas.microsoft.com/office/drawing/2014/main" val="526492808"/>
                    </a:ext>
                  </a:extLst>
                </a:gridCol>
              </a:tblGrid>
              <a:tr h="887128">
                <a:tc>
                  <a:txBody>
                    <a:bodyPr/>
                    <a:lstStyle/>
                    <a:p>
                      <a:r>
                        <a:rPr lang="fi-FI"/>
                        <a:t>Todennäköisyys/</a:t>
                      </a:r>
                    </a:p>
                    <a:p>
                      <a:r>
                        <a:rPr lang="fi-FI"/>
                        <a:t>Vakavuus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Melkein mahdoton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Epätodennäköinen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Mahdollinen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Todennäköinen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Varma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376660"/>
                  </a:ext>
                </a:extLst>
              </a:tr>
              <a:tr h="1194174">
                <a:tc>
                  <a:txBody>
                    <a:bodyPr/>
                    <a:lstStyle/>
                    <a:p>
                      <a:r>
                        <a:rPr lang="fi-FI"/>
                        <a:t>Katastrofaalinen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14213"/>
                  </a:ext>
                </a:extLst>
              </a:tr>
              <a:tr h="1194174">
                <a:tc>
                  <a:txBody>
                    <a:bodyPr/>
                    <a:lstStyle/>
                    <a:p>
                      <a:r>
                        <a:rPr lang="fi-FI"/>
                        <a:t>Erittäin vakava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5643"/>
                  </a:ext>
                </a:extLst>
              </a:tr>
              <a:tr h="1194174">
                <a:tc>
                  <a:txBody>
                    <a:bodyPr/>
                    <a:lstStyle/>
                    <a:p>
                      <a:r>
                        <a:rPr lang="fi-FI"/>
                        <a:t>Merkittävä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437087"/>
                  </a:ext>
                </a:extLst>
              </a:tr>
              <a:tr h="1194174">
                <a:tc>
                  <a:txBody>
                    <a:bodyPr/>
                    <a:lstStyle/>
                    <a:p>
                      <a:r>
                        <a:rPr lang="fi-FI"/>
                        <a:t>Pieni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25894"/>
                  </a:ext>
                </a:extLst>
              </a:tr>
              <a:tr h="1194174">
                <a:tc>
                  <a:txBody>
                    <a:bodyPr/>
                    <a:lstStyle/>
                    <a:p>
                      <a:r>
                        <a:rPr lang="fi-FI"/>
                        <a:t>Mitätön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85456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A5AD7C1B-C7DF-0250-CC1B-C7DCF325A813}"/>
              </a:ext>
            </a:extLst>
          </p:cNvPr>
          <p:cNvSpPr txBox="1"/>
          <p:nvPr/>
        </p:nvSpPr>
        <p:spPr>
          <a:xfrm>
            <a:off x="5034337" y="2425373"/>
            <a:ext cx="525009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Osallistujat kirjaavat edellisessä työpajassa tunnistamansa riskin tänne siihen kohtaan, johon se heistä sopii.</a:t>
            </a:r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40EB256-DED9-1339-4A94-44DE9D11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7256" y="6332657"/>
            <a:ext cx="62357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Ilmastotiekartta / Pirkanmaan ELY-keskus</a:t>
            </a:r>
          </a:p>
        </p:txBody>
      </p:sp>
    </p:spTree>
    <p:extLst>
      <p:ext uri="{BB962C8B-B14F-4D97-AF65-F5344CB8AC3E}">
        <p14:creationId xmlns:p14="http://schemas.microsoft.com/office/powerpoint/2010/main" val="254164488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3_Office-teema">
  <a:themeElements>
    <a:clrScheme name="Ympäristöviisas">
      <a:dk1>
        <a:srgbClr val="000000"/>
      </a:dk1>
      <a:lt1>
        <a:srgbClr val="FFFFFF"/>
      </a:lt1>
      <a:dk2>
        <a:srgbClr val="494F43"/>
      </a:dk2>
      <a:lt2>
        <a:srgbClr val="F4F6F1"/>
      </a:lt2>
      <a:accent1>
        <a:srgbClr val="7CA2DE"/>
      </a:accent1>
      <a:accent2>
        <a:srgbClr val="FFCC00"/>
      </a:accent2>
      <a:accent3>
        <a:srgbClr val="8BDB00"/>
      </a:accent3>
      <a:accent4>
        <a:srgbClr val="00D9CE"/>
      </a:accent4>
      <a:accent5>
        <a:srgbClr val="00BAED"/>
      </a:accent5>
      <a:accent6>
        <a:srgbClr val="7F7F7F"/>
      </a:accent6>
      <a:hlink>
        <a:srgbClr val="689140"/>
      </a:hlink>
      <a:folHlink>
        <a:srgbClr val="808B7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-teema">
  <a:themeElements>
    <a:clrScheme name="Ympäristöviisas">
      <a:dk1>
        <a:srgbClr val="000000"/>
      </a:dk1>
      <a:lt1>
        <a:srgbClr val="FFFFFF"/>
      </a:lt1>
      <a:dk2>
        <a:srgbClr val="494F43"/>
      </a:dk2>
      <a:lt2>
        <a:srgbClr val="F4F6F1"/>
      </a:lt2>
      <a:accent1>
        <a:srgbClr val="7CA2DE"/>
      </a:accent1>
      <a:accent2>
        <a:srgbClr val="FFCC00"/>
      </a:accent2>
      <a:accent3>
        <a:srgbClr val="8BDB00"/>
      </a:accent3>
      <a:accent4>
        <a:srgbClr val="00D9CE"/>
      </a:accent4>
      <a:accent5>
        <a:srgbClr val="00BAED"/>
      </a:accent5>
      <a:accent6>
        <a:srgbClr val="7F7F7F"/>
      </a:accent6>
      <a:hlink>
        <a:srgbClr val="689140"/>
      </a:hlink>
      <a:folHlink>
        <a:srgbClr val="808B7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0a8554-5475-4609-9feb-2f024996965b" xsi:nil="true"/>
    <lcf76f155ced4ddcb4097134ff3c332f xmlns="118f5f3c-8858-4dd8-80b6-d475a4a5fc0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0D9BA1A42F834C9D83A857A637AC50" ma:contentTypeVersion="15" ma:contentTypeDescription="Luo uusi asiakirja." ma:contentTypeScope="" ma:versionID="8d015a8c689039ee9d5b0c0f0eb39dc4">
  <xsd:schema xmlns:xsd="http://www.w3.org/2001/XMLSchema" xmlns:xs="http://www.w3.org/2001/XMLSchema" xmlns:p="http://schemas.microsoft.com/office/2006/metadata/properties" xmlns:ns2="118f5f3c-8858-4dd8-80b6-d475a4a5fc0b" xmlns:ns3="1bcd82db-6158-4e9d-8c97-37eb50d9e165" xmlns:ns4="a90a8554-5475-4609-9feb-2f024996965b" targetNamespace="http://schemas.microsoft.com/office/2006/metadata/properties" ma:root="true" ma:fieldsID="9f89a14bc274699edadd7f4bf9e76d80" ns2:_="" ns3:_="" ns4:_="">
    <xsd:import namespace="118f5f3c-8858-4dd8-80b6-d475a4a5fc0b"/>
    <xsd:import namespace="1bcd82db-6158-4e9d-8c97-37eb50d9e165"/>
    <xsd:import namespace="a90a8554-5475-4609-9feb-2f0249969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f5f3c-8858-4dd8-80b6-d475a4a5fc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d82db-6158-4e9d-8c97-37eb50d9e1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a8554-5475-4609-9feb-2f024996965b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8e4ed072-84c5-422b-a9fa-25f4173e11f6}" ma:internalName="TaxCatchAll" ma:showField="CatchAllData" ma:web="1bcd82db-6158-4e9d-8c97-37eb50d9e1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8543A2-3CEA-405E-8832-E52C9910DF52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a90a8554-5475-4609-9feb-2f024996965b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bcd82db-6158-4e9d-8c97-37eb50d9e165"/>
    <ds:schemaRef ds:uri="118f5f3c-8858-4dd8-80b6-d475a4a5fc0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765AF2-A9F9-41C4-951B-ED35700AF5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0F0A2E-910B-4270-86DC-16335C82345E}">
  <ds:schemaRefs>
    <ds:schemaRef ds:uri="118f5f3c-8858-4dd8-80b6-d475a4a5fc0b"/>
    <ds:schemaRef ds:uri="1bcd82db-6158-4e9d-8c97-37eb50d9e165"/>
    <ds:schemaRef ds:uri="a90a8554-5475-4609-9feb-2f02499696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527</Words>
  <Application>Microsoft Office PowerPoint</Application>
  <PresentationFormat>Laajakuva</PresentationFormat>
  <Paragraphs>111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Open Sans</vt:lpstr>
      <vt:lpstr>BrushVTI</vt:lpstr>
      <vt:lpstr>3_Office-teema</vt:lpstr>
      <vt:lpstr>4_Office-teema</vt:lpstr>
      <vt:lpstr>ely_new2021</vt:lpstr>
      <vt:lpstr>Pirkanmaan pilotti</vt:lpstr>
      <vt:lpstr>Koulutuksen järjestäjälle</vt:lpstr>
      <vt:lpstr>Salamakierros!</vt:lpstr>
      <vt:lpstr>Tehtävä 1 – SALAMAKIERROS 20 min</vt:lpstr>
      <vt:lpstr>Rakennetun ympäristön riskit</vt:lpstr>
      <vt:lpstr>Yhteiskunnan elintärkeät toiminnot</vt:lpstr>
      <vt:lpstr>Ympäristö, luonto ja vesistöt</vt:lpstr>
      <vt:lpstr>Elinkeinot</vt:lpstr>
      <vt:lpstr>PowerPoint-esitys</vt:lpstr>
      <vt:lpstr>Toimenpiteiden kehittäminen</vt:lpstr>
      <vt:lpstr>Tehtävä 2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Virtanen Katriina (ELY)</dc:creator>
  <cp:lastModifiedBy>Virtanen Katriina (ELY)</cp:lastModifiedBy>
  <cp:revision>10</cp:revision>
  <dcterms:created xsi:type="dcterms:W3CDTF">2022-10-06T06:29:52Z</dcterms:created>
  <dcterms:modified xsi:type="dcterms:W3CDTF">2023-04-06T10:55:34Z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0x010100520D9BA1A42F834C9D83A857A637AC50</vt:lpwstr>
  </property>
  <property fmtid="{D5CDD505-2E9C-101B-9397-08002B2CF9AE}" pid="3" name="MediaServiceImageTags">
    <vt:lpwstr/>
  </property>
</Properties>
</file>