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3" r:id="rId2"/>
    <p:sldMasterId id="2147483648" r:id="rId3"/>
    <p:sldMasterId id="2147483682" r:id="rId4"/>
  </p:sldMasterIdLst>
  <p:notesMasterIdLst>
    <p:notesMasterId r:id="rId12"/>
  </p:notesMasterIdLst>
  <p:sldIdLst>
    <p:sldId id="289" r:id="rId5"/>
    <p:sldId id="286" r:id="rId6"/>
    <p:sldId id="290" r:id="rId7"/>
    <p:sldId id="291" r:id="rId8"/>
    <p:sldId id="271" r:id="rId9"/>
    <p:sldId id="295" r:id="rId10"/>
    <p:sldId id="288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F9780-0872-4D3D-B768-A839185614A9}" v="2" dt="2023-01-31T09:21:14.072"/>
    <p1510:client id="{5227C7CA-B51F-4531-B542-58C37E3BA1A5}" v="31" dt="2023-01-31T08:20:10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Alakerttula" userId="ac57900b-580e-41d2-9973-fe9f580321bc" providerId="ADAL" clId="{056F9780-0872-4D3D-B768-A839185614A9}"/>
    <pc:docChg chg="delSld modSld">
      <pc:chgData name="Katja Alakerttula" userId="ac57900b-580e-41d2-9973-fe9f580321bc" providerId="ADAL" clId="{056F9780-0872-4D3D-B768-A839185614A9}" dt="2023-01-31T09:24:19.464" v="79" actId="20577"/>
      <pc:docMkLst>
        <pc:docMk/>
      </pc:docMkLst>
      <pc:sldChg chg="addSp modSp mod">
        <pc:chgData name="Katja Alakerttula" userId="ac57900b-580e-41d2-9973-fe9f580321bc" providerId="ADAL" clId="{056F9780-0872-4D3D-B768-A839185614A9}" dt="2023-01-31T09:16:32.928" v="2" actId="1076"/>
        <pc:sldMkLst>
          <pc:docMk/>
          <pc:sldMk cId="4024944063" sldId="290"/>
        </pc:sldMkLst>
        <pc:spChg chg="mod">
          <ac:chgData name="Katja Alakerttula" userId="ac57900b-580e-41d2-9973-fe9f580321bc" providerId="ADAL" clId="{056F9780-0872-4D3D-B768-A839185614A9}" dt="2023-01-31T09:16:32.928" v="2" actId="1076"/>
          <ac:spMkLst>
            <pc:docMk/>
            <pc:sldMk cId="4024944063" sldId="290"/>
            <ac:spMk id="9" creationId="{867872B7-5A00-4D56-ACE7-C6FBCAAFF554}"/>
          </ac:spMkLst>
        </pc:spChg>
        <pc:picChg chg="add mod">
          <ac:chgData name="Katja Alakerttula" userId="ac57900b-580e-41d2-9973-fe9f580321bc" providerId="ADAL" clId="{056F9780-0872-4D3D-B768-A839185614A9}" dt="2023-01-31T09:16:29.784" v="1" actId="1076"/>
          <ac:picMkLst>
            <pc:docMk/>
            <pc:sldMk cId="4024944063" sldId="290"/>
            <ac:picMk id="5" creationId="{34E0CDC2-F18C-E8DF-BE85-E3657D902B83}"/>
          </ac:picMkLst>
        </pc:picChg>
      </pc:sldChg>
      <pc:sldChg chg="modSp mod">
        <pc:chgData name="Katja Alakerttula" userId="ac57900b-580e-41d2-9973-fe9f580321bc" providerId="ADAL" clId="{056F9780-0872-4D3D-B768-A839185614A9}" dt="2023-01-31T09:24:19.464" v="79" actId="20577"/>
        <pc:sldMkLst>
          <pc:docMk/>
          <pc:sldMk cId="4183025579" sldId="291"/>
        </pc:sldMkLst>
        <pc:spChg chg="mod">
          <ac:chgData name="Katja Alakerttula" userId="ac57900b-580e-41d2-9973-fe9f580321bc" providerId="ADAL" clId="{056F9780-0872-4D3D-B768-A839185614A9}" dt="2023-01-31T09:24:19.464" v="79" actId="20577"/>
          <ac:spMkLst>
            <pc:docMk/>
            <pc:sldMk cId="4183025579" sldId="291"/>
            <ac:spMk id="8" creationId="{C6D4EDF2-CF38-48AE-B843-F6688A7FBB5D}"/>
          </ac:spMkLst>
        </pc:spChg>
      </pc:sldChg>
      <pc:sldChg chg="del">
        <pc:chgData name="Katja Alakerttula" userId="ac57900b-580e-41d2-9973-fe9f580321bc" providerId="ADAL" clId="{056F9780-0872-4D3D-B768-A839185614A9}" dt="2023-01-31T09:18:05.986" v="19" actId="47"/>
        <pc:sldMkLst>
          <pc:docMk/>
          <pc:sldMk cId="540314238" sldId="292"/>
        </pc:sldMkLst>
      </pc:sldChg>
      <pc:sldChg chg="modSp mod">
        <pc:chgData name="Katja Alakerttula" userId="ac57900b-580e-41d2-9973-fe9f580321bc" providerId="ADAL" clId="{056F9780-0872-4D3D-B768-A839185614A9}" dt="2023-01-31T09:23:00.116" v="77" actId="20577"/>
        <pc:sldMkLst>
          <pc:docMk/>
          <pc:sldMk cId="3432469094" sldId="295"/>
        </pc:sldMkLst>
        <pc:spChg chg="mod">
          <ac:chgData name="Katja Alakerttula" userId="ac57900b-580e-41d2-9973-fe9f580321bc" providerId="ADAL" clId="{056F9780-0872-4D3D-B768-A839185614A9}" dt="2023-01-31T09:23:00.116" v="77" actId="20577"/>
          <ac:spMkLst>
            <pc:docMk/>
            <pc:sldMk cId="3432469094" sldId="295"/>
            <ac:spMk id="8" creationId="{C6D4EDF2-CF38-48AE-B843-F6688A7FBB5D}"/>
          </ac:spMkLst>
        </pc:spChg>
        <pc:spChg chg="mod">
          <ac:chgData name="Katja Alakerttula" userId="ac57900b-580e-41d2-9973-fe9f580321bc" providerId="ADAL" clId="{056F9780-0872-4D3D-B768-A839185614A9}" dt="2023-01-31T09:22:14.861" v="75" actId="1076"/>
          <ac:spMkLst>
            <pc:docMk/>
            <pc:sldMk cId="3432469094" sldId="295"/>
            <ac:spMk id="14" creationId="{6120F7DC-005C-4420-A3B3-7144CD7351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1E7AD-F561-4EFC-B32D-9CFE5BF0F4E2}" type="datetimeFigureOut">
              <a:rPr lang="fi-FI" smtClean="0"/>
              <a:t>31.1.2023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D897F-6803-43B9-B212-3D327FB56E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98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E0B661-3D7E-43AB-9C4A-A327F7555B9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52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75C8CC-5CA0-493A-92AD-0938FB040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E584040-07E4-4AD4-88A8-EDD47E0E5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40799-798E-4C0F-8247-DF4E6839B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9D8C-E9AA-45AF-BB2C-F3F9ADD192F7}" type="datetimeFigureOut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94518B-DAA2-4C81-8669-D7EA6E25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C966CEF-6008-4CAD-B8A4-E4E6320AB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4A72-C40E-423A-A614-21924D5696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991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409517-3219-4223-8BCA-68EE03EBF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1F016D8-9E27-4E64-B720-8726D5848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C57FCA8-17B1-46FC-88B3-246107DE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9D8C-E9AA-45AF-BB2C-F3F9ADD192F7}" type="datetimeFigureOut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63BC6A-DB09-418B-9B1C-9A9A0507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F675658-C65C-4499-90A2-06A540EBC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4A72-C40E-423A-A614-21924D5696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124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743261F-960D-40E3-80A8-C7187725E3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7B9F5D7-D239-4183-BCEA-842EB9F33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20FA75-A81A-4E44-90F3-83B484B12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9D8C-E9AA-45AF-BB2C-F3F9ADD192F7}" type="datetimeFigureOut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0C9440-CDD2-4EC6-9B34-09ED4708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3695BD6-62D4-4B1B-9D4C-3BBD3C1D4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4A72-C40E-423A-A614-21924D5696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17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" y="0"/>
            <a:ext cx="12188389" cy="6858000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" y="1955321"/>
            <a:ext cx="12190193" cy="1966824"/>
          </a:xfrm>
        </p:spPr>
        <p:txBody>
          <a:bodyPr anchor="ctr" anchorCtr="0">
            <a:noAutofit/>
          </a:bodyPr>
          <a:lstStyle>
            <a:lvl1pPr algn="ctr">
              <a:lnSpc>
                <a:spcPts val="4267"/>
              </a:lnSpc>
              <a:defRPr lang="fi-FI" sz="3733" b="1" kern="1200" baseline="0" dirty="0" smtClean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KANSI: Esityksen nimi yhdellä </a:t>
            </a:r>
            <a:br>
              <a:rPr lang="fi-FI"/>
            </a:br>
            <a:r>
              <a:rPr lang="fi-FI"/>
              <a:t>tai useammalla rivillä, kuitenkin</a:t>
            </a:r>
            <a:br>
              <a:rPr lang="fi-FI"/>
            </a:br>
            <a:r>
              <a:rPr lang="fi-FI"/>
              <a:t>enintään kolmerivinen otsikko</a:t>
            </a:r>
          </a:p>
        </p:txBody>
      </p:sp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0" y="3922145"/>
            <a:ext cx="12192000" cy="391067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400" b="0" baseline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Esityksen pitäjä, Organisaatio, päivämäärä</a:t>
            </a:r>
          </a:p>
        </p:txBody>
      </p:sp>
      <p:pic>
        <p:nvPicPr>
          <p:cNvPr id="11" name="Kuva 10" descr="Kuva, joka sisältää kohteen objekti&#10;&#10;Kuvaus luotu, korkea luotettavuus">
            <a:extLst>
              <a:ext uri="{FF2B5EF4-FFF2-40B4-BE49-F238E27FC236}">
                <a16:creationId xmlns:a16="http://schemas.microsoft.com/office/drawing/2014/main" id="{05F0F460-390A-4229-960E-2AE77240A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27" y="724266"/>
            <a:ext cx="2312221" cy="749159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E75941D-3D07-4578-9931-23CDF0DA2E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42" y="714525"/>
            <a:ext cx="2213585" cy="776192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D34F336D-BA58-409B-B3CF-5632B21CB82D}"/>
              </a:ext>
            </a:extLst>
          </p:cNvPr>
          <p:cNvSpPr txBox="1"/>
          <p:nvPr userDrawn="1"/>
        </p:nvSpPr>
        <p:spPr>
          <a:xfrm>
            <a:off x="97892" y="6007015"/>
            <a:ext cx="11996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Tämän esityksen sisältö edustaa ainoastaan CANEMURE-projektin näkemyksiä ja EASME / Komissio ei ole vastuussa esityksen sisältämän informaation mahdollisesta käytöstä.</a:t>
            </a:r>
          </a:p>
        </p:txBody>
      </p:sp>
    </p:spTree>
    <p:extLst>
      <p:ext uri="{BB962C8B-B14F-4D97-AF65-F5344CB8AC3E}">
        <p14:creationId xmlns:p14="http://schemas.microsoft.com/office/powerpoint/2010/main" val="219638602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:Otsikko+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" y="0"/>
            <a:ext cx="12188389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076450" y="697566"/>
            <a:ext cx="8578849" cy="1027519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2076450" y="1748367"/>
            <a:ext cx="8578849" cy="3589867"/>
          </a:xfrm>
        </p:spPr>
        <p:txBody>
          <a:bodyPr>
            <a:noAutofit/>
          </a:bodyPr>
          <a:lstStyle>
            <a:lvl1pPr>
              <a:defRPr sz="2667"/>
            </a:lvl1pPr>
            <a:lvl2pPr>
              <a:defRPr sz="2667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Luettelo ensimmäinen taso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339409" y="6165089"/>
            <a:ext cx="457200" cy="333372"/>
          </a:xfrm>
        </p:spPr>
        <p:txBody>
          <a:bodyPr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F0E98CD-0579-439A-84DA-9A288BF08E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245" y="6101836"/>
            <a:ext cx="1467039" cy="514416"/>
          </a:xfrm>
          <a:prstGeom prst="rect">
            <a:avLst/>
          </a:prstGeom>
        </p:spPr>
      </p:pic>
      <p:pic>
        <p:nvPicPr>
          <p:cNvPr id="7" name="Kuva 6" descr="Kuva, joka sisältää kohteen objekti&#10;&#10;Kuvaus luotu, korkea luotettavuus">
            <a:extLst>
              <a:ext uri="{FF2B5EF4-FFF2-40B4-BE49-F238E27FC236}">
                <a16:creationId xmlns:a16="http://schemas.microsoft.com/office/drawing/2014/main" id="{51A437A9-8CE1-4AAF-8313-1AC12C10F6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137" y="6121384"/>
            <a:ext cx="1467039" cy="47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3988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E9C464-C706-47F3-8CD8-B58EE47CD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8B2EB5-52E9-4A13-82DE-737805A1C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4B42F-2B8E-4AD5-874C-3FA3FA609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DE7D-19F7-44F4-A7BE-3683E693071D}" type="datetimeFigureOut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4F68F3-0372-4838-B7FA-47E94DB5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652B96-9B09-4E52-8F1F-50DAE6C33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37A1-AEF5-4F5D-9001-7773A0548E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5301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218D81-0BE1-40C8-A887-57DE8A59C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1A4758-E6B8-4892-9FA8-E0FF9BBD6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F7F563-535D-42C6-B657-9D7C9F6D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DE7D-19F7-44F4-A7BE-3683E693071D}" type="datetimeFigureOut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87349E-5A59-4897-92E2-24CA51D1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603515-AD77-4F06-8428-4FD4C0CB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737A1-AEF5-4F5D-9001-7773A0548E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2794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B33199-6A60-0A40-A04E-0DA40E0A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5FC0E-E13E-BA41-AB03-521D75E6BF13}" type="datetimeFigureOut">
              <a:rPr lang="en-FI" smtClean="0"/>
              <a:t>01/31/2023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13BE42-2647-7441-AAF4-7B494DC34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70628-126A-EC4B-AE8E-F11CC2CF9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F1C2-DB45-8C45-87ED-140A50606A4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742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8A0CB4-C25B-4B1B-B151-DD666597F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CE380F-5285-4F94-AFD2-6C3E62484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542292-4A50-42A5-8488-515F06CBD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9D8C-E9AA-45AF-BB2C-F3F9ADD192F7}" type="datetimeFigureOut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92B0E7D-1A5C-449E-B765-028413D74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A0C293-E195-4ADC-A494-5B02B39A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4A72-C40E-423A-A614-21924D5696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298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92C3FA-44D5-4033-A11B-7B43F07CB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728436-7738-416E-A5E7-7477DE429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7AADCC-7D89-439B-87DB-FC1C57749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9D8C-E9AA-45AF-BB2C-F3F9ADD192F7}" type="datetimeFigureOut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CF0B23E-6038-4A6A-A805-8BEEC5BC4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2233CF9-6EE1-462F-A826-84AD9E72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4A72-C40E-423A-A614-21924D5696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058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4A6004-ED7C-4615-B173-E5EE661A9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C784C8-F3BC-45E5-B0D4-545FB6B28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74BAF22-5973-4550-AC3A-A078A18F7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BC7342E-4A19-4F71-BBB8-BACC35AF1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9D8C-E9AA-45AF-BB2C-F3F9ADD192F7}" type="datetimeFigureOut">
              <a:rPr lang="fi-FI" smtClean="0"/>
              <a:t>31.1.2023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AE41B6D-4E44-4805-B24C-E9506D91D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53C9C11-05C6-4715-843D-A3278317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4A72-C40E-423A-A614-21924D5696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002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F62DFA-FC57-4480-ADD5-97AEFADF8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EDF5EE9-2B8F-481A-8BD9-5EE41C7C7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845B111-0505-4F00-9C3C-840CFE8B7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A46ACAF-E94F-439C-ACEA-BDF7A7BB8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40DB9EC-DA0B-41FC-B580-CC7B7B436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EF6820C-E05A-41AD-B80D-B521B017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9D8C-E9AA-45AF-BB2C-F3F9ADD192F7}" type="datetimeFigureOut">
              <a:rPr lang="fi-FI" smtClean="0"/>
              <a:t>31.1.2023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AF3D889-B200-4977-A2AC-BB8F356F3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710DD1D-AA3E-433F-8940-662878CAF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4A72-C40E-423A-A614-21924D5696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916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92CC83-81C5-4FCC-81FB-DBBAE6B83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95F01D8-B33A-4C60-BC73-04D03A0CE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9D8C-E9AA-45AF-BB2C-F3F9ADD192F7}" type="datetimeFigureOut">
              <a:rPr lang="fi-FI" smtClean="0"/>
              <a:t>31.1.2023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1443B50-6631-4FF8-99BF-064412041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32D07F5-EF4E-4669-8E70-7E860A11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4A72-C40E-423A-A614-21924D5696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565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A23204F-0A91-45C3-B28B-F130DA861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9D8C-E9AA-45AF-BB2C-F3F9ADD192F7}" type="datetimeFigureOut">
              <a:rPr lang="fi-FI" smtClean="0"/>
              <a:t>31.1.2023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5B547BB-8CE8-4CE0-9CD3-20FF28791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41A36F7-57E5-406C-865B-77E98C03E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4A72-C40E-423A-A614-21924D5696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773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6CCCC6-BC34-4F98-BD09-541417649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05805B-3CCF-4BF1-8F0D-C8A39D356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F24EF8-3DF4-4697-A189-67108479A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708FD8-F877-4E32-9B5D-B21EC0488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9D8C-E9AA-45AF-BB2C-F3F9ADD192F7}" type="datetimeFigureOut">
              <a:rPr lang="fi-FI" smtClean="0"/>
              <a:t>31.1.2023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E8B0E38-4C32-41C3-87A6-3BD3D44B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F490D2B-6D82-4BD3-AF32-DF18228FF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4A72-C40E-423A-A614-21924D5696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11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AB216A-F6C0-4DC6-AF14-B60237A07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B37BD4D-C986-48F6-BF46-F456FE0CBB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EC78D0E-BCA6-424F-A294-98E058C9E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A7CACC3-9CF8-4BAC-B8C2-6F1BE51E6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9D8C-E9AA-45AF-BB2C-F3F9ADD192F7}" type="datetimeFigureOut">
              <a:rPr lang="fi-FI" smtClean="0"/>
              <a:t>31.1.2023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7C25848-CEBD-4E01-AE8B-7E42D138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6DE428C-D3FD-40CE-93F8-E0940784E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4A72-C40E-423A-A614-21924D5696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760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341109A-3B91-4BE7-89EB-D6048098C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70650AD-14AA-422D-843F-EB4822D3F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7A2405-A643-4DB4-94EF-C1D5BC3B5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49D8C-E9AA-45AF-BB2C-F3F9ADD192F7}" type="datetimeFigureOut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4D4FFF-DACA-4B91-994E-0EC771BA1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536041-5DEE-44C4-86F6-9FA80EDE8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E4A72-C40E-423A-A614-21924D5696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6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51" r:id="rId3"/>
    <p:sldLayoutId id="2147483652" r:id="rId4"/>
    <p:sldLayoutId id="2147483653" r:id="rId5"/>
    <p:sldLayoutId id="2147483654" r:id="rId6"/>
    <p:sldLayoutId id="2147483688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536701" y="692698"/>
            <a:ext cx="9118600" cy="10556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36700" y="1748366"/>
            <a:ext cx="9118600" cy="40428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Luettelo ensimmäinen taso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201393" y="5791199"/>
            <a:ext cx="457200" cy="33337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333">
                <a:solidFill>
                  <a:schemeClr val="tx2"/>
                </a:solidFill>
                <a:latin typeface="Futura Bk BT" panose="020B0502020204020303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790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676" r:id="rId2"/>
  </p:sldLayoutIdLst>
  <p:transition>
    <p:fade/>
  </p:transition>
  <p:hf hdr="0" ftr="0"/>
  <p:txStyles>
    <p:titleStyle>
      <a:lvl1pPr algn="l" defTabSz="1219170" rtl="0" eaLnBrk="1" latinLnBrk="0" hangingPunct="1">
        <a:lnSpc>
          <a:spcPts val="3467"/>
        </a:lnSpc>
        <a:spcBef>
          <a:spcPct val="0"/>
        </a:spcBef>
        <a:buNone/>
        <a:tabLst>
          <a:tab pos="952476" algn="l"/>
        </a:tabLst>
        <a:defRPr sz="3200" b="1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87993" indent="-287993" algn="l" defTabSz="1219170" rtl="0" eaLnBrk="1" latinLnBrk="0" hangingPunct="1">
        <a:lnSpc>
          <a:spcPts val="2667"/>
        </a:lnSpc>
        <a:spcBef>
          <a:spcPts val="400"/>
        </a:spcBef>
        <a:buClr>
          <a:schemeClr val="accent1"/>
        </a:buClr>
        <a:buSzPct val="60000"/>
        <a:buFont typeface="Century Gothic" panose="020B0502020202020204" pitchFamily="34" charset="0"/>
        <a:buChar char="►"/>
        <a:defRPr sz="2667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5986" indent="-287993" algn="l" defTabSz="1219170" rtl="0" eaLnBrk="1" latinLnBrk="0" hangingPunct="1">
        <a:lnSpc>
          <a:spcPts val="2667"/>
        </a:lnSpc>
        <a:spcBef>
          <a:spcPts val="400"/>
        </a:spcBef>
        <a:buClr>
          <a:schemeClr val="bg2"/>
        </a:buClr>
        <a:buSzPct val="60000"/>
        <a:buFont typeface="Century Gothic" panose="020B0502020202020204" pitchFamily="34" charset="0"/>
        <a:buChar char="►"/>
        <a:defRPr sz="2667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2pPr>
      <a:lvl3pPr marL="863978" indent="-287993" algn="l" defTabSz="1219170" rtl="0" eaLnBrk="1" latinLnBrk="0" hangingPunct="1">
        <a:lnSpc>
          <a:spcPts val="2133"/>
        </a:lnSpc>
        <a:spcBef>
          <a:spcPts val="400"/>
        </a:spcBef>
        <a:buClr>
          <a:schemeClr val="accent5"/>
        </a:buClr>
        <a:buSzPct val="60000"/>
        <a:buFont typeface="Century Gothic" panose="020B0502020202020204" pitchFamily="34" charset="0"/>
        <a:buChar char="►"/>
        <a:defRPr sz="2133" kern="120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3pPr>
      <a:lvl4pPr marL="1151971" indent="-287993" algn="l" defTabSz="1219170" rtl="0" eaLnBrk="1" latinLnBrk="0" hangingPunct="1">
        <a:lnSpc>
          <a:spcPts val="2133"/>
        </a:lnSpc>
        <a:spcBef>
          <a:spcPts val="400"/>
        </a:spcBef>
        <a:buClr>
          <a:schemeClr val="accent5"/>
        </a:buClr>
        <a:buSzPct val="60000"/>
        <a:buFont typeface="Century Gothic" panose="020B0502020202020204" pitchFamily="34" charset="0"/>
        <a:buChar char="►"/>
        <a:defRPr sz="2133" kern="120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4pPr>
      <a:lvl5pPr marL="1439964" indent="-287993" algn="l" defTabSz="1219170" rtl="0" eaLnBrk="1" latinLnBrk="0" hangingPunct="1">
        <a:lnSpc>
          <a:spcPts val="2133"/>
        </a:lnSpc>
        <a:spcBef>
          <a:spcPts val="400"/>
        </a:spcBef>
        <a:buClr>
          <a:schemeClr val="accent5"/>
        </a:buClr>
        <a:buSzPct val="60000"/>
        <a:buFont typeface="Century Gothic" panose="020B0502020202020204" pitchFamily="34" charset="0"/>
        <a:buChar char="►"/>
        <a:defRPr sz="2133" i="0" kern="120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3CB3096-5243-4195-9E34-464A3FDFE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339151-9831-41D1-AA86-03F63E4BA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4D74F5-339E-4A87-A26C-E8FB77368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9DE7D-19F7-44F4-A7BE-3683E693071D}" type="datetimeFigureOut">
              <a:rPr lang="fi-FI" smtClean="0"/>
              <a:t>31.1.2023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C4AADCC-715B-4B6E-851B-466FE5B0A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2DCE52-5DDF-4C98-9B31-5653367C3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737A1-AEF5-4F5D-9001-7773A0548E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628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081F5D-B4EC-A945-84DD-E2B1610A7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CC587-4575-4E4D-AEB8-93FF73504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5486B-5015-2B45-9049-DB96574A2F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5FC0E-E13E-BA41-AB03-521D75E6BF13}" type="datetimeFigureOut">
              <a:rPr lang="en-FI" smtClean="0"/>
              <a:t>01/31/2023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BFFB1-2752-AA4D-B235-FAB1A64E1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4F412-E8A5-3F47-A645-12F3A5CFC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DF1C2-DB45-8C45-87ED-140A50606A4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3671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-1806" y="1895259"/>
            <a:ext cx="12192000" cy="1533741"/>
          </a:xfrm>
        </p:spPr>
        <p:txBody>
          <a:bodyPr/>
          <a:lstStyle>
            <a:defPPr>
              <a:defRPr lang="fi-FI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dirty="0">
                <a:solidFill>
                  <a:schemeClr val="tx2"/>
                </a:solidFill>
                <a:latin typeface="Tahoma"/>
                <a:ea typeface="Tahoma"/>
                <a:cs typeface="Tahoma"/>
              </a:rPr>
              <a:t>Ilmastoakatemia</a:t>
            </a:r>
            <a:br>
              <a:rPr lang="fi-FI" dirty="0">
                <a:latin typeface="Tahoma"/>
                <a:ea typeface="Tahoma"/>
                <a:cs typeface="Tahoma"/>
              </a:rPr>
            </a:br>
            <a:endParaRPr lang="fi-FI" dirty="0"/>
          </a:p>
        </p:txBody>
      </p:sp>
      <p:sp>
        <p:nvSpPr>
          <p:cNvPr id="6" name="Alaotsikko 5"/>
          <p:cNvSpPr>
            <a:spLocks noGrp="1"/>
          </p:cNvSpPr>
          <p:nvPr>
            <p:ph type="subTitle" idx="1"/>
          </p:nvPr>
        </p:nvSpPr>
        <p:spPr>
          <a:xfrm>
            <a:off x="-1806" y="3537271"/>
            <a:ext cx="12192000" cy="1219200"/>
          </a:xfrm>
        </p:spPr>
        <p:txBody>
          <a:bodyPr/>
          <a:lstStyle>
            <a:defPPr>
              <a:defRPr lang="fi-FI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867" b="1" dirty="0">
                <a:latin typeface="Calibri"/>
                <a:ea typeface="Calibri"/>
                <a:cs typeface="Calibri"/>
              </a:rPr>
              <a:t>1.2.2023 </a:t>
            </a:r>
            <a:endParaRPr lang="fi-FI" sz="1867" b="1" dirty="0"/>
          </a:p>
          <a:p>
            <a:pPr algn="ctr"/>
            <a:r>
              <a:rPr lang="fi-FI" sz="1867" b="1" dirty="0">
                <a:latin typeface="Calibri"/>
                <a:cs typeface="Calibri"/>
              </a:rPr>
              <a:t>Katja Alakerttula / Pirkanmaan liitto</a:t>
            </a:r>
          </a:p>
          <a:p>
            <a:pPr algn="ctr"/>
            <a:r>
              <a:rPr lang="fi-FI" sz="1867" b="1" dirty="0">
                <a:latin typeface="Calibri"/>
                <a:cs typeface="Calibri"/>
              </a:rPr>
              <a:t>Projektipäällikkö Canemure ja </a:t>
            </a:r>
            <a:r>
              <a:rPr lang="fi-FI" sz="1867" b="1" dirty="0" err="1">
                <a:latin typeface="Calibri"/>
                <a:cs typeface="Calibri"/>
              </a:rPr>
              <a:t>Cirwaste</a:t>
            </a:r>
            <a:r>
              <a:rPr lang="fi-FI" sz="1867" b="1" dirty="0">
                <a:latin typeface="Calibri"/>
                <a:cs typeface="Calibri"/>
              </a:rPr>
              <a:t> -hankkeet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1CFFA2AF-1243-4CAD-965A-5788ACF97E89}"/>
              </a:ext>
            </a:extLst>
          </p:cNvPr>
          <p:cNvGrpSpPr>
            <a:grpSpLocks noChangeAspect="1"/>
          </p:cNvGrpSpPr>
          <p:nvPr/>
        </p:nvGrpSpPr>
        <p:grpSpPr>
          <a:xfrm>
            <a:off x="9688089" y="4248228"/>
            <a:ext cx="1579100" cy="1361291"/>
            <a:chOff x="3293107" y="2708176"/>
            <a:chExt cx="1499145" cy="1292365"/>
          </a:xfrm>
        </p:grpSpPr>
        <p:sp>
          <p:nvSpPr>
            <p:cNvPr id="9" name="Tasakylkinen kolmio 8">
              <a:extLst>
                <a:ext uri="{FF2B5EF4-FFF2-40B4-BE49-F238E27FC236}">
                  <a16:creationId xmlns:a16="http://schemas.microsoft.com/office/drawing/2014/main" id="{BE6DAC0F-78EF-49D9-83FA-424D121B598B}"/>
                </a:ext>
              </a:extLst>
            </p:cNvPr>
            <p:cNvSpPr/>
            <p:nvPr/>
          </p:nvSpPr>
          <p:spPr>
            <a:xfrm>
              <a:off x="3293107" y="2708176"/>
              <a:ext cx="1499144" cy="1292365"/>
            </a:xfrm>
            <a:prstGeom prst="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 sz="320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98012B34-B926-4FBB-9F92-CB83388A9AB0}"/>
                </a:ext>
              </a:extLst>
            </p:cNvPr>
            <p:cNvSpPr/>
            <p:nvPr/>
          </p:nvSpPr>
          <p:spPr>
            <a:xfrm>
              <a:off x="3293108" y="3009900"/>
              <a:ext cx="1499144" cy="990641"/>
            </a:xfrm>
            <a:prstGeom prst="rect">
              <a:avLst/>
            </a:prstGeom>
          </p:spPr>
          <p:txBody>
            <a:bodyPr wrap="square" lIns="0" tIns="0" rIns="0" bIns="0" anchor="ctr" anchorCtr="0">
              <a:noAutofit/>
            </a:bodyPr>
            <a:lstStyle>
              <a:defPPr>
                <a:defRPr lang="fi-FI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7859" indent="-287859" algn="ctr">
                <a:lnSpc>
                  <a:spcPts val="1733"/>
                </a:lnSpc>
                <a:buClr>
                  <a:schemeClr val="tx2"/>
                </a:buClr>
              </a:pPr>
              <a:endParaRPr lang="fi-FI" sz="16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  <a:p>
              <a:pPr marL="287859" indent="-287859" algn="ctr">
                <a:lnSpc>
                  <a:spcPts val="1733"/>
                </a:lnSpc>
                <a:buClr>
                  <a:schemeClr val="tx2"/>
                </a:buClr>
              </a:pPr>
              <a:r>
                <a:rPr lang="fi-FI" sz="1600" b="1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</a:p>
            <a:p>
              <a:pPr marL="287859" indent="-287859" algn="ctr">
                <a:lnSpc>
                  <a:spcPts val="1733"/>
                </a:lnSpc>
                <a:buClr>
                  <a:schemeClr val="tx2"/>
                </a:buClr>
              </a:pPr>
              <a:endParaRPr lang="en-GB" sz="1600" b="1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079669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1A9B90-F5F8-4249-89ED-C270A81C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53" y="268181"/>
            <a:ext cx="10764056" cy="974992"/>
          </a:xfrm>
        </p:spPr>
        <p:txBody>
          <a:bodyPr/>
          <a:lstStyle/>
          <a:p>
            <a:r>
              <a:rPr lang="fi-FI" dirty="0"/>
              <a:t>Pirkanmaan liitto &amp; Canemure –hanke: katse maakunnan hiilinieluihin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6D4EDF2-CF38-48AE-B843-F6688A7FB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8736" y="2013735"/>
            <a:ext cx="5534510" cy="897280"/>
          </a:xfrm>
        </p:spPr>
        <p:txBody>
          <a:bodyPr numCol="1"/>
          <a:lstStyle/>
          <a:p>
            <a:pPr marL="0" indent="0">
              <a:buNone/>
            </a:pPr>
            <a:endParaRPr lang="fi-FI" sz="4000" dirty="0">
              <a:latin typeface="Gill Sans MT" panose="020B0502020104020203" pitchFamily="34" charset="0"/>
            </a:endParaRPr>
          </a:p>
          <a:p>
            <a:r>
              <a:rPr lang="fi-FI" sz="2800" dirty="0">
                <a:solidFill>
                  <a:schemeClr val="tx2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Pirkanmaan maakuntakaavan ohjausvaikutus metsiin ja maankäyttöön</a:t>
            </a:r>
          </a:p>
          <a:p>
            <a:pPr lvl="1"/>
            <a:endParaRPr lang="fi-FI" sz="2800" dirty="0"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800" dirty="0" err="1">
                <a:solidFill>
                  <a:schemeClr val="tx2"/>
                </a:solidFill>
                <a:latin typeface="Gill Sans MT" panose="020B0502020104020203" pitchFamily="34" charset="0"/>
              </a:rPr>
              <a:t>llmastotyön</a:t>
            </a:r>
            <a:r>
              <a:rPr lang="fi-FI" sz="2800" dirty="0">
                <a:solidFill>
                  <a:schemeClr val="tx2"/>
                </a:solidFill>
                <a:latin typeface="Gill Sans MT" panose="020B0502020104020203" pitchFamily="34" charset="0"/>
              </a:rPr>
              <a:t> suunnitelmat 2023 Pirkanmaan liitossa Canemure -hankkeessa</a:t>
            </a:r>
          </a:p>
          <a:p>
            <a:pPr marL="287993" lvl="1" indent="0">
              <a:buNone/>
            </a:pPr>
            <a:endParaRPr lang="fi-FI" sz="2800" b="0" i="0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985075E-FEA7-490B-A7DA-33E4CDC0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1026" name="Picture 2" descr="Sponsored image">
            <a:extLst>
              <a:ext uri="{FF2B5EF4-FFF2-40B4-BE49-F238E27FC236}">
                <a16:creationId xmlns:a16="http://schemas.microsoft.com/office/drawing/2014/main" id="{F6A30F30-DE66-383E-132C-673C212C8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072" y="1685500"/>
            <a:ext cx="5779913" cy="384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41054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1A9B90-F5F8-4249-89ED-C270A81C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36" y="319552"/>
            <a:ext cx="10519375" cy="1027519"/>
          </a:xfrm>
        </p:spPr>
        <p:txBody>
          <a:bodyPr/>
          <a:lstStyle/>
          <a:p>
            <a:r>
              <a:rPr lang="fi-FI" dirty="0"/>
              <a:t>Maakuntakaavan ohjausvaikutus metsien käyttöön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6D4EDF2-CF38-48AE-B843-F6688A7FB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6772" y="1347071"/>
            <a:ext cx="12058518" cy="2905311"/>
          </a:xfrm>
        </p:spPr>
        <p:txBody>
          <a:bodyPr numCol="1"/>
          <a:lstStyle/>
          <a:p>
            <a:r>
              <a:rPr lang="fi-FI" sz="2800" dirty="0"/>
              <a:t>Pirkanmaa 2040 maakuntakaava strategisen tason kaava (voimaan 8.6.2017)</a:t>
            </a:r>
          </a:p>
          <a:p>
            <a:pPr lvl="1"/>
            <a:r>
              <a:rPr lang="fi-FI" sz="2800" dirty="0"/>
              <a:t>Paljon kaavamerkintöjä, jotka tukevat hiilinieluja ja luonnon monimuotoisuutta</a:t>
            </a:r>
          </a:p>
          <a:p>
            <a:pPr lvl="1"/>
            <a:endParaRPr lang="fi-FI" sz="3200" dirty="0"/>
          </a:p>
          <a:p>
            <a:r>
              <a:rPr lang="fi-FI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Maankäytön muutosselvitys (Miina Vainio, Pirkanmaan liitto 2019)</a:t>
            </a:r>
          </a:p>
          <a:p>
            <a:pPr lvl="1"/>
            <a:r>
              <a:rPr lang="fi-FI" sz="2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Tarkasteltu kaavamerkintöjä, joilla ”huonompi” vaikutus hiilinieluihin vuosina 2012-2018 </a:t>
            </a:r>
          </a:p>
          <a:p>
            <a:pPr lvl="2"/>
            <a:r>
              <a:rPr lang="fi-FI" sz="2266" dirty="0"/>
              <a:t>Missä merkintä muuttaa nykyistä maankäyttöä rakentamattomasta alueesta rakennetuksi</a:t>
            </a:r>
          </a:p>
          <a:p>
            <a:pPr lvl="2"/>
            <a:r>
              <a:rPr lang="fi-FI" sz="2266" dirty="0"/>
              <a:t> Missä maankäyttö on muuttunut rakentamattomasta rakennetuksi tai metsästä maataloudeksi</a:t>
            </a:r>
          </a:p>
          <a:p>
            <a:pPr lvl="2"/>
            <a:r>
              <a:rPr lang="fi-FI" sz="2266" dirty="0"/>
              <a:t>Miten yhdyskuntarakenne on kehittynyt vuosina 1995-2018</a:t>
            </a:r>
          </a:p>
          <a:p>
            <a:pPr marL="287993" lvl="1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000" b="0" i="0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985075E-FEA7-490B-A7DA-33E4CDC0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67872B7-5A00-4D56-ACE7-C6FBCAAFF554}"/>
              </a:ext>
            </a:extLst>
          </p:cNvPr>
          <p:cNvSpPr txBox="1"/>
          <p:nvPr/>
        </p:nvSpPr>
        <p:spPr>
          <a:xfrm>
            <a:off x="8073147" y="5510929"/>
            <a:ext cx="431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Lähde: Miina Vainio, Pirkanmaan liitto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4E0CDC2-F18C-E8DF-BE85-E3657D902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0"/>
            <a:ext cx="79152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4406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1A9B90-F5F8-4249-89ED-C270A81C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37" y="22401"/>
            <a:ext cx="11813263" cy="665020"/>
          </a:xfrm>
        </p:spPr>
        <p:txBody>
          <a:bodyPr/>
          <a:lstStyle/>
          <a:p>
            <a:pPr marL="169207" indent="0"/>
            <a:br>
              <a:rPr lang="fi-FI" sz="2800" dirty="0"/>
            </a:br>
            <a:r>
              <a:rPr lang="fi-FI" sz="3200" dirty="0">
                <a:latin typeface="+mj-lt"/>
              </a:rPr>
              <a:t>Yli 75 % maankäytön muutoksesta kohdistuu metsiin sekä avoimille kankaille ja kalliomaille</a:t>
            </a:r>
            <a:br>
              <a:rPr lang="fi-FI" sz="3200" dirty="0">
                <a:latin typeface="+mj-lt"/>
              </a:rPr>
            </a:b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6D4EDF2-CF38-48AE-B843-F6688A7FB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0738" y="1219767"/>
            <a:ext cx="11635871" cy="1235757"/>
          </a:xfrm>
        </p:spPr>
        <p:txBody>
          <a:bodyPr numCol="1"/>
          <a:lstStyle/>
          <a:p>
            <a:pPr marL="457200" lvl="1" indent="0">
              <a:buNone/>
            </a:pPr>
            <a:endParaRPr lang="fi-FI" sz="3200" dirty="0">
              <a:latin typeface="+mj-lt"/>
            </a:endParaRPr>
          </a:p>
          <a:p>
            <a:pPr marL="512107" indent="-342900"/>
            <a:r>
              <a:rPr lang="fi-FI" sz="2400" dirty="0">
                <a:latin typeface="Gill Sans MT" panose="020B0502020104020203" pitchFamily="34" charset="0"/>
              </a:rPr>
              <a:t>Suurin muutosvaraus metsistä ja pelloista rakennetuksi ympäristöksi </a:t>
            </a:r>
            <a:r>
              <a:rPr lang="fi-FI" sz="2400" b="1" dirty="0">
                <a:latin typeface="Gill Sans MT" panose="020B0502020104020203" pitchFamily="34" charset="0"/>
              </a:rPr>
              <a:t>taajamatoimintojen</a:t>
            </a:r>
            <a:r>
              <a:rPr lang="fi-FI" sz="2400" dirty="0">
                <a:latin typeface="Gill Sans MT" panose="020B0502020104020203" pitchFamily="34" charset="0"/>
              </a:rPr>
              <a:t> alueilla ja niiden ehdollisilla laajentumisalueilla (Yhteensä yli 17 000 hehtaaria)</a:t>
            </a:r>
          </a:p>
          <a:p>
            <a:pPr marL="800100" lvl="1" indent="-342900"/>
            <a:r>
              <a:rPr lang="fi-FI" sz="2400" dirty="0">
                <a:latin typeface="Gill Sans MT" panose="020B0502020104020203" pitchFamily="34" charset="0"/>
              </a:rPr>
              <a:t>Kiviaineshuollon kannalta tärkeät alueet toiseksi suurin metsien maankäyttöä muuttava toiminto (Pirkanmaalla yli 6000 hehtaaria)</a:t>
            </a:r>
          </a:p>
          <a:p>
            <a:pPr marL="800100" lvl="1" indent="-342900"/>
            <a:r>
              <a:rPr lang="fi-FI" sz="2400" dirty="0">
                <a:latin typeface="Gill Sans MT" panose="020B0502020104020203" pitchFamily="34" charset="0"/>
              </a:rPr>
              <a:t>Infrahankkeiden (tiet ja radat) tilavaraukset verrattain pieniä</a:t>
            </a:r>
          </a:p>
          <a:p>
            <a:pPr marL="457200" lvl="1" indent="0">
              <a:buNone/>
            </a:pPr>
            <a:endParaRPr lang="fi-FI" sz="2400" dirty="0">
              <a:latin typeface="Gill Sans MT" panose="020B0502020104020203" pitchFamily="34" charset="0"/>
            </a:endParaRPr>
          </a:p>
          <a:p>
            <a:pPr marL="626407" indent="-457200"/>
            <a:r>
              <a:rPr lang="fi-FI" sz="2400" dirty="0">
                <a:latin typeface="Gill Sans MT" panose="020B0502020104020203" pitchFamily="34" charset="0"/>
              </a:rPr>
              <a:t>Selvityksen tulokset kuitenkin hyvin yleispiirteisiä</a:t>
            </a:r>
          </a:p>
          <a:p>
            <a:pPr marL="914400" lvl="1" indent="-457200"/>
            <a:r>
              <a:rPr lang="fi-FI" sz="2400" dirty="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tarkasteltujenkin merkintöjen kaavamääräykset ohjaavat ottamaan luonnon huomioon, kun alueita suunnitellaan tarkemmin alemmilla kaavatasoilla (yleis- ja asemakaavat</a:t>
            </a:r>
            <a:r>
              <a:rPr lang="fi-FI" sz="2400" dirty="0">
                <a:latin typeface="Gill Sans MT" panose="020B0502020104020203" pitchFamily="34" charset="0"/>
                <a:ea typeface="Calibri" panose="020F0502020204030204" pitchFamily="34" charset="0"/>
              </a:rPr>
              <a:t>)</a:t>
            </a:r>
          </a:p>
          <a:p>
            <a:pPr marL="457200" lvl="1" indent="0">
              <a:buNone/>
            </a:pPr>
            <a:r>
              <a:rPr lang="fi-FI" sz="2000" b="1" dirty="0">
                <a:latin typeface="+mj-lt"/>
              </a:rPr>
              <a:t> </a:t>
            </a:r>
            <a:r>
              <a:rPr lang="fi-FI" sz="2000" b="1" dirty="0">
                <a:solidFill>
                  <a:schemeClr val="tx1"/>
                </a:solidFill>
                <a:latin typeface="+mj-lt"/>
              </a:rPr>
              <a:t>Kunnat avainasemassa luonnon ja </a:t>
            </a:r>
            <a:r>
              <a:rPr lang="fi-FI" sz="2000" b="1">
                <a:solidFill>
                  <a:schemeClr val="tx1"/>
                </a:solidFill>
                <a:latin typeface="+mj-lt"/>
              </a:rPr>
              <a:t>hiilinielujen huomioimisessa!</a:t>
            </a:r>
            <a:endParaRPr lang="fi-FI" sz="2000" dirty="0">
              <a:solidFill>
                <a:schemeClr val="tx1"/>
              </a:solidFill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i-FI" sz="2000" dirty="0">
              <a:latin typeface="Gill Sans MT" panose="020B05020201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i-FI" sz="2000" dirty="0">
              <a:latin typeface="+mj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fi-FI" sz="2000" dirty="0"/>
          </a:p>
          <a:p>
            <a:endParaRPr lang="fi-FI" sz="2000" b="0" i="0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985075E-FEA7-490B-A7DA-33E4CDC0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F01316E-0600-4CB0-8FD2-6082784FE216}"/>
              </a:ext>
            </a:extLst>
          </p:cNvPr>
          <p:cNvSpPr txBox="1"/>
          <p:nvPr/>
        </p:nvSpPr>
        <p:spPr>
          <a:xfrm>
            <a:off x="7801338" y="5986015"/>
            <a:ext cx="411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Lähde: Miina Vainio, Pirkanmaan liitto</a:t>
            </a:r>
          </a:p>
        </p:txBody>
      </p:sp>
    </p:spTree>
    <p:extLst>
      <p:ext uri="{BB962C8B-B14F-4D97-AF65-F5344CB8AC3E}">
        <p14:creationId xmlns:p14="http://schemas.microsoft.com/office/powerpoint/2010/main" val="418302557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36B090-EE75-4DB2-BED3-31945C483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i-FI" sz="3200" dirty="0">
              <a:latin typeface="+mj-lt"/>
            </a:endParaRPr>
          </a:p>
          <a:p>
            <a:pPr marL="0" indent="0" algn="ctr">
              <a:buNone/>
            </a:pPr>
            <a:r>
              <a:rPr lang="fi-FI" sz="3200" dirty="0">
                <a:latin typeface="+mj-lt"/>
              </a:rPr>
              <a:t> 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B4C193C-DA76-4649-A0DD-FFCB49BF7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15" y="-206456"/>
            <a:ext cx="5494832" cy="684262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5577C11-34FD-4066-9615-CE57D8275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523" y="1841453"/>
            <a:ext cx="4611806" cy="4830116"/>
          </a:xfrm>
          <a:prstGeom prst="rect">
            <a:avLst/>
          </a:prstGeom>
        </p:spPr>
      </p:pic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04EDB447-0E76-4103-AD76-0D8C7786B79F}"/>
              </a:ext>
            </a:extLst>
          </p:cNvPr>
          <p:cNvSpPr/>
          <p:nvPr/>
        </p:nvSpPr>
        <p:spPr>
          <a:xfrm>
            <a:off x="6683523" y="961858"/>
            <a:ext cx="355230" cy="265834"/>
          </a:xfrm>
          <a:prstGeom prst="round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4400BFDC-4B0B-44A5-9AF5-7EF170BD6A82}"/>
              </a:ext>
            </a:extLst>
          </p:cNvPr>
          <p:cNvSpPr txBox="1"/>
          <p:nvPr/>
        </p:nvSpPr>
        <p:spPr>
          <a:xfrm>
            <a:off x="7116369" y="888969"/>
            <a:ext cx="3220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Rakentamattomasta rakennetuksi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9D0DD2D-3862-486D-9F5A-1A7A844A4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749" y="235965"/>
            <a:ext cx="7688239" cy="616862"/>
          </a:xfrm>
        </p:spPr>
        <p:txBody>
          <a:bodyPr>
            <a:normAutofit/>
          </a:bodyPr>
          <a:lstStyle/>
          <a:p>
            <a:pPr algn="ctr"/>
            <a:r>
              <a:rPr lang="fi-FI" sz="2800" dirty="0"/>
              <a:t>Laajimmat maankäytön muutosalueet Pirkanmaalla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1657E1D-C8CF-49DE-9C69-A900A10A5318}"/>
              </a:ext>
            </a:extLst>
          </p:cNvPr>
          <p:cNvSpPr txBox="1"/>
          <p:nvPr/>
        </p:nvSpPr>
        <p:spPr>
          <a:xfrm>
            <a:off x="7116369" y="1337188"/>
            <a:ext cx="2661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Metsästä maatalousalueeksi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0D5A4562-7B33-4655-A11B-3B79787B2154}"/>
              </a:ext>
            </a:extLst>
          </p:cNvPr>
          <p:cNvSpPr/>
          <p:nvPr/>
        </p:nvSpPr>
        <p:spPr>
          <a:xfrm>
            <a:off x="6683523" y="1378209"/>
            <a:ext cx="355230" cy="265834"/>
          </a:xfrm>
          <a:prstGeom prst="roundRect">
            <a:avLst/>
          </a:prstGeom>
          <a:solidFill>
            <a:srgbClr val="FF5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F5EC851-B869-4CC0-9D6F-68358463991B}"/>
              </a:ext>
            </a:extLst>
          </p:cNvPr>
          <p:cNvSpPr txBox="1"/>
          <p:nvPr/>
        </p:nvSpPr>
        <p:spPr>
          <a:xfrm>
            <a:off x="104171" y="6342927"/>
            <a:ext cx="376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Lähde: Miina Vainio, Pirkanmaan liitto</a:t>
            </a:r>
          </a:p>
        </p:txBody>
      </p:sp>
    </p:spTree>
    <p:extLst>
      <p:ext uri="{BB962C8B-B14F-4D97-AF65-F5344CB8AC3E}">
        <p14:creationId xmlns:p14="http://schemas.microsoft.com/office/powerpoint/2010/main" val="378418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tsä, Puita, Luonne, Metsään, Vehreys">
            <a:extLst>
              <a:ext uri="{FF2B5EF4-FFF2-40B4-BE49-F238E27FC236}">
                <a16:creationId xmlns:a16="http://schemas.microsoft.com/office/drawing/2014/main" id="{4E60DE2D-1D4E-8BCD-46C8-3E86DF688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720" y="1146243"/>
            <a:ext cx="3228280" cy="242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71A9B90-F5F8-4249-89ED-C270A81C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36" y="258960"/>
            <a:ext cx="10519375" cy="1027519"/>
          </a:xfrm>
        </p:spPr>
        <p:txBody>
          <a:bodyPr/>
          <a:lstStyle/>
          <a:p>
            <a:r>
              <a:rPr lang="fi-FI" dirty="0"/>
              <a:t>Pirkanmaan hiilineutraaliustavoite ja hiilinielut: tarve maakunnalliselle tilannekatsaukselle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6D4EDF2-CF38-48AE-B843-F6688A7FB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210" y="1146243"/>
            <a:ext cx="8929651" cy="2201957"/>
          </a:xfrm>
        </p:spPr>
        <p:txBody>
          <a:bodyPr numCol="1"/>
          <a:lstStyle/>
          <a:p>
            <a:pPr marL="0" indent="0">
              <a:buNone/>
            </a:pPr>
            <a:endParaRPr lang="fi-FI" sz="2400" dirty="0"/>
          </a:p>
          <a:p>
            <a:r>
              <a:rPr lang="fi-FI" sz="24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Pirkanmaan ilmastopäästöt v. 2007–2021(ennakko) </a:t>
            </a:r>
            <a:r>
              <a:rPr lang="fi-FI" sz="2400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i-FI" sz="2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33,5 % </a:t>
            </a:r>
            <a:r>
              <a:rPr lang="fi-FI" sz="24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prosenttia</a:t>
            </a:r>
          </a:p>
          <a:p>
            <a:pPr lvl="1"/>
            <a:r>
              <a:rPr lang="fi-FI" sz="2400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Hinku -80 % päästövähennystä jäljellä vuosille 2022-2030 46,5 prosenttia</a:t>
            </a:r>
            <a:endParaRPr lang="fi-FI" sz="2400" dirty="0"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H</a:t>
            </a:r>
            <a:r>
              <a:rPr lang="fi-FI" sz="24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iilineutraaliustavoite: jäljelle jäävät 20 prosenttia sidotaan ensisijaisesti hiilinieluihin tai kompensoidaan muilla tavoin</a:t>
            </a:r>
          </a:p>
          <a:p>
            <a:pPr marL="0" indent="0">
              <a:buNone/>
            </a:pPr>
            <a:endParaRPr lang="fi-FI" sz="2400" b="0" i="0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r>
              <a:rPr lang="fi-FI" sz="2400" dirty="0">
                <a:latin typeface="Gill Sans MT" panose="020B0502020104020203" pitchFamily="34" charset="0"/>
              </a:rPr>
              <a:t>Pirkanmaan hiilinielujen ja hakkuiden nykytila syytä arvioida vuoden 2023 aikana osana </a:t>
            </a:r>
            <a:r>
              <a:rPr lang="fi-FI" sz="2400" b="1" dirty="0">
                <a:latin typeface="Gill Sans MT" panose="020B0502020104020203" pitchFamily="34" charset="0"/>
              </a:rPr>
              <a:t>Hiilineutraali Pirkanmaa 2030 </a:t>
            </a:r>
            <a:r>
              <a:rPr lang="fi-FI" sz="2400" dirty="0">
                <a:latin typeface="Gill Sans MT" panose="020B0502020104020203" pitchFamily="34" charset="0"/>
              </a:rPr>
              <a:t>–tiekartan päivitystä </a:t>
            </a:r>
            <a:endParaRPr lang="fi-FI" sz="2400" b="0" i="0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endParaRPr lang="fi-FI" sz="2400" b="0" i="0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endParaRPr lang="fi-FI" sz="2000" b="0" i="0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985075E-FEA7-490B-A7DA-33E4CDC0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14" name="Sisällön paikkamerkki 7">
            <a:extLst>
              <a:ext uri="{FF2B5EF4-FFF2-40B4-BE49-F238E27FC236}">
                <a16:creationId xmlns:a16="http://schemas.microsoft.com/office/drawing/2014/main" id="{6120F7DC-005C-4420-A3B3-7144CD735166}"/>
              </a:ext>
            </a:extLst>
          </p:cNvPr>
          <p:cNvSpPr txBox="1">
            <a:spLocks/>
          </p:cNvSpPr>
          <p:nvPr/>
        </p:nvSpPr>
        <p:spPr>
          <a:xfrm>
            <a:off x="256162" y="4137214"/>
            <a:ext cx="11311847" cy="1936735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287993" indent="-287993" algn="l" defTabSz="1219170" rtl="0" eaLnBrk="1" latinLnBrk="0" hangingPunct="1">
              <a:lnSpc>
                <a:spcPts val="2667"/>
              </a:lnSpc>
              <a:spcBef>
                <a:spcPts val="400"/>
              </a:spcBef>
              <a:buClr>
                <a:schemeClr val="accent1"/>
              </a:buClr>
              <a:buSzPct val="60000"/>
              <a:buFont typeface="Century Gothic" panose="020B0502020202020204" pitchFamily="34" charset="0"/>
              <a:buChar char="►"/>
              <a:defRPr sz="2667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75986" indent="-287993" algn="l" defTabSz="1219170" rtl="0" eaLnBrk="1" latinLnBrk="0" hangingPunct="1">
              <a:lnSpc>
                <a:spcPts val="2667"/>
              </a:lnSpc>
              <a:spcBef>
                <a:spcPts val="400"/>
              </a:spcBef>
              <a:buClr>
                <a:schemeClr val="bg2"/>
              </a:buClr>
              <a:buSzPct val="60000"/>
              <a:buFont typeface="Century Gothic" panose="020B0502020202020204" pitchFamily="34" charset="0"/>
              <a:buChar char="►"/>
              <a:defRPr sz="2667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3978" indent="-287993" algn="l" defTabSz="1219170" rtl="0" eaLnBrk="1" latinLnBrk="0" hangingPunct="1">
              <a:lnSpc>
                <a:spcPts val="2133"/>
              </a:lnSpc>
              <a:spcBef>
                <a:spcPts val="400"/>
              </a:spcBef>
              <a:buClr>
                <a:schemeClr val="accent5"/>
              </a:buClr>
              <a:buSzPct val="60000"/>
              <a:buFont typeface="Century Gothic" panose="020B0502020202020204" pitchFamily="34" charset="0"/>
              <a:buChar char="►"/>
              <a:defRPr sz="2133" kern="120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51971" indent="-287993" algn="l" defTabSz="1219170" rtl="0" eaLnBrk="1" latinLnBrk="0" hangingPunct="1">
              <a:lnSpc>
                <a:spcPts val="2133"/>
              </a:lnSpc>
              <a:spcBef>
                <a:spcPts val="400"/>
              </a:spcBef>
              <a:buClr>
                <a:schemeClr val="accent5"/>
              </a:buClr>
              <a:buSzPct val="60000"/>
              <a:buFont typeface="Century Gothic" panose="020B0502020202020204" pitchFamily="34" charset="0"/>
              <a:buChar char="►"/>
              <a:defRPr sz="2133" kern="120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439964" indent="-287993" algn="l" defTabSz="1219170" rtl="0" eaLnBrk="1" latinLnBrk="0" hangingPunct="1">
              <a:lnSpc>
                <a:spcPts val="2133"/>
              </a:lnSpc>
              <a:spcBef>
                <a:spcPts val="400"/>
              </a:spcBef>
              <a:buClr>
                <a:schemeClr val="accent5"/>
              </a:buClr>
              <a:buSzPct val="60000"/>
              <a:buFont typeface="Century Gothic" panose="020B0502020202020204" pitchFamily="34" charset="0"/>
              <a:buChar char="►"/>
              <a:defRPr sz="2133" i="0" kern="120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207" indent="0">
              <a:buFont typeface="Century Gothic" panose="020B0502020202020204" pitchFamily="34" charset="0"/>
              <a:buNone/>
            </a:pPr>
            <a:endParaRPr lang="fi-FI" b="1" dirty="0">
              <a:latin typeface="Gill Sans MT" panose="020B0502020104020203" pitchFamily="34" charset="0"/>
            </a:endParaRPr>
          </a:p>
          <a:p>
            <a:pPr marL="169207" indent="0">
              <a:buFont typeface="Century Gothic" panose="020B0502020202020204" pitchFamily="34" charset="0"/>
              <a:buNone/>
            </a:pPr>
            <a:r>
              <a:rPr lang="fi-FI" sz="2400" dirty="0">
                <a:latin typeface="Gill Sans MT" panose="020B0502020104020203" pitchFamily="34" charset="0"/>
              </a:rPr>
              <a:t> </a:t>
            </a:r>
          </a:p>
          <a:p>
            <a:pPr marL="914400" lvl="1" indent="-457200"/>
            <a:r>
              <a:rPr lang="fi-FI" sz="2400" dirty="0">
                <a:latin typeface="Gill Sans MT" panose="020B0502020104020203" pitchFamily="34" charset="0"/>
              </a:rPr>
              <a:t>Tuorein hiilinieluarvio maakuntatasolla </a:t>
            </a:r>
          </a:p>
          <a:p>
            <a:pPr marL="914400" lvl="1" indent="-457200"/>
            <a:r>
              <a:rPr lang="fi-FI" sz="2400" dirty="0">
                <a:latin typeface="Gill Sans MT" panose="020B0502020104020203" pitchFamily="34" charset="0"/>
              </a:rPr>
              <a:t>Arvio hakkuumäärien vaikutuksesta tulevaan nieluun </a:t>
            </a:r>
          </a:p>
          <a:p>
            <a:pPr marL="914400" lvl="1" indent="-457200"/>
            <a:r>
              <a:rPr lang="fi-FI" sz="2400" dirty="0">
                <a:latin typeface="Gill Sans MT" panose="020B0502020104020203" pitchFamily="34" charset="0"/>
              </a:rPr>
              <a:t>Arvio hakkuumäärien kehittymisestä</a:t>
            </a:r>
          </a:p>
          <a:p>
            <a:pPr marL="914400" lvl="1" indent="-457200"/>
            <a:endParaRPr lang="fi-FI" sz="2400" dirty="0">
              <a:latin typeface="Gill Sans MT" panose="020B0502020104020203" pitchFamily="34" charset="0"/>
            </a:endParaRPr>
          </a:p>
          <a:p>
            <a:pPr marL="457200" lvl="1" indent="0" algn="ctr">
              <a:buFont typeface="Century Gothic" panose="020B0502020202020204" pitchFamily="34" charset="0"/>
              <a:buNone/>
            </a:pPr>
            <a:endParaRPr lang="fi-F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46909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l="3867" t="9133" b="980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lmaisia valokuvia aiheesta Syksy">
            <a:extLst>
              <a:ext uri="{FF2B5EF4-FFF2-40B4-BE49-F238E27FC236}">
                <a16:creationId xmlns:a16="http://schemas.microsoft.com/office/drawing/2014/main" id="{36683261-4FEF-A6C4-A031-AA002B5AC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22662" y="5872325"/>
            <a:ext cx="1707477" cy="5997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410520" y="5872325"/>
            <a:ext cx="2006088" cy="5968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917177" y="5872325"/>
            <a:ext cx="2046915" cy="59681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84361" y="628650"/>
            <a:ext cx="6291999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5233"/>
              </a:lnSpc>
            </a:pPr>
            <a:r>
              <a:rPr lang="en-US" sz="13100" b="1" dirty="0">
                <a:solidFill>
                  <a:srgbClr val="FFFFFF"/>
                </a:solidFill>
                <a:latin typeface="Helvetica" pitchFamily="2" charset="0"/>
              </a:rPr>
              <a:t>KIITOS</a:t>
            </a:r>
          </a:p>
        </p:txBody>
      </p:sp>
    </p:spTree>
    <p:extLst>
      <p:ext uri="{BB962C8B-B14F-4D97-AF65-F5344CB8AC3E}">
        <p14:creationId xmlns:p14="http://schemas.microsoft.com/office/powerpoint/2010/main" val="126497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YKE_ppt_POHJA_FIN_v19102017">
  <a:themeElements>
    <a:clrScheme name="CANEMURE">
      <a:dk1>
        <a:sysClr val="windowText" lastClr="000000"/>
      </a:dk1>
      <a:lt1>
        <a:sysClr val="window" lastClr="FFFFFF"/>
      </a:lt1>
      <a:dk2>
        <a:srgbClr val="108082"/>
      </a:dk2>
      <a:lt2>
        <a:srgbClr val="91D6D6"/>
      </a:lt2>
      <a:accent1>
        <a:srgbClr val="FEAA38"/>
      </a:accent1>
      <a:accent2>
        <a:srgbClr val="BF621E"/>
      </a:accent2>
      <a:accent3>
        <a:srgbClr val="C5E04B"/>
      </a:accent3>
      <a:accent4>
        <a:srgbClr val="798F3A"/>
      </a:accent4>
      <a:accent5>
        <a:srgbClr val="DCD6D0"/>
      </a:accent5>
      <a:accent6>
        <a:srgbClr val="6F6359"/>
      </a:accent6>
      <a:hlink>
        <a:srgbClr val="108082"/>
      </a:hlink>
      <a:folHlink>
        <a:srgbClr val="A89989"/>
      </a:folHlink>
    </a:clrScheme>
    <a:fontScheme name="SYK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ilineutraali Pirkanmaa" id="{506E2D58-A86F-D04B-9126-96ED4BCB8AF3}" vid="{479419FD-025D-8647-935F-A6E582244B65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307</Words>
  <Application>Microsoft Office PowerPoint</Application>
  <PresentationFormat>Laajakuva</PresentationFormat>
  <Paragraphs>57</Paragraphs>
  <Slides>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7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Century Gothic</vt:lpstr>
      <vt:lpstr>Futura Bk BT</vt:lpstr>
      <vt:lpstr>Gill Sans MT</vt:lpstr>
      <vt:lpstr>Helvetica</vt:lpstr>
      <vt:lpstr>Tahoma</vt:lpstr>
      <vt:lpstr>Verdana</vt:lpstr>
      <vt:lpstr>Office-teema</vt:lpstr>
      <vt:lpstr>SYKE_ppt_POHJA_FIN_v19102017</vt:lpstr>
      <vt:lpstr>Office-teema</vt:lpstr>
      <vt:lpstr>Office-teema</vt:lpstr>
      <vt:lpstr>Ilmastoakatemia </vt:lpstr>
      <vt:lpstr>Pirkanmaan liitto &amp; Canemure –hanke: katse maakunnan hiilinieluihin</vt:lpstr>
      <vt:lpstr>Maakuntakaavan ohjausvaikutus metsien käyttöön</vt:lpstr>
      <vt:lpstr> Yli 75 % maankäytön muutoksesta kohdistuu metsiin sekä avoimille kankaille ja kalliomaille </vt:lpstr>
      <vt:lpstr>Laajimmat maankäytön muutosalueet Pirkanmaalla</vt:lpstr>
      <vt:lpstr>Pirkanmaan hiilineutraaliustavoite ja hiilinielut: tarve maakunnalliselle tilannekatsaukselle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Ilmastoakatemia</dc:title>
  <dc:creator>Katja Alakerttula</dc:creator>
  <cp:lastModifiedBy>Katja Alakerttula</cp:lastModifiedBy>
  <cp:revision>2</cp:revision>
  <dcterms:created xsi:type="dcterms:W3CDTF">2023-01-27T11:50:30Z</dcterms:created>
  <dcterms:modified xsi:type="dcterms:W3CDTF">2023-01-31T09:24:21Z</dcterms:modified>
</cp:coreProperties>
</file>