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1"/>
  </p:notesMasterIdLst>
  <p:handoutMasterIdLst>
    <p:handoutMasterId r:id="rId22"/>
  </p:handoutMasterIdLst>
  <p:sldIdLst>
    <p:sldId id="268" r:id="rId2"/>
    <p:sldId id="269" r:id="rId3"/>
    <p:sldId id="277" r:id="rId4"/>
    <p:sldId id="262" r:id="rId5"/>
    <p:sldId id="328" r:id="rId6"/>
    <p:sldId id="263" r:id="rId7"/>
    <p:sldId id="329" r:id="rId8"/>
    <p:sldId id="279" r:id="rId9"/>
    <p:sldId id="270" r:id="rId10"/>
    <p:sldId id="276" r:id="rId11"/>
    <p:sldId id="280" r:id="rId12"/>
    <p:sldId id="331" r:id="rId13"/>
    <p:sldId id="332" r:id="rId14"/>
    <p:sldId id="261" r:id="rId15"/>
    <p:sldId id="311" r:id="rId16"/>
    <p:sldId id="315" r:id="rId17"/>
    <p:sldId id="326" r:id="rId18"/>
    <p:sldId id="312" r:id="rId19"/>
    <p:sldId id="330" r:id="rId2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3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8B976-79B0-48DB-832A-10F123623421}" type="datetimeFigureOut">
              <a:rPr lang="fi-FI" smtClean="0"/>
              <a:pPr/>
              <a:t>18.9.2019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9E44A-2760-4A37-B2AF-B97AB7EC89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1225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A9F30-5F1C-4808-A2D2-3722F8132617}" type="datetimeFigureOut">
              <a:rPr lang="fi-FI" smtClean="0"/>
              <a:pPr/>
              <a:t>18.9.2019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9458B-5DEF-4B2F-B6B1-3AA531C66FC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833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93121">
              <a:defRPr/>
            </a:pPr>
            <a:fld id="{C7E9458B-5DEF-4B2F-B6B1-3AA531C66FCC}" type="slidenum">
              <a:rPr lang="fi-FI" sz="300">
                <a:solidFill>
                  <a:prstClr val="black"/>
                </a:solidFill>
                <a:latin typeface="Microsoft Sans Serif"/>
              </a:rPr>
              <a:pPr defTabSz="193121">
                <a:defRPr/>
              </a:pPr>
              <a:t>17</a:t>
            </a:fld>
            <a:endParaRPr lang="fi-FI" sz="300">
              <a:solidFill>
                <a:prstClr val="black"/>
              </a:solidFill>
              <a:latin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66162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0"/>
            <a:ext cx="852815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 bwMode="gray">
          <a:xfrm>
            <a:off x="925200" y="2130425"/>
            <a:ext cx="7639200" cy="1470025"/>
          </a:xfrm>
        </p:spPr>
        <p:txBody>
          <a:bodyPr>
            <a:noAutofit/>
          </a:bodyPr>
          <a:lstStyle>
            <a:lvl1pPr>
              <a:defRPr sz="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gray">
          <a:xfrm>
            <a:off x="15444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44400" y="6357600"/>
            <a:ext cx="982800" cy="365125"/>
          </a:xfrm>
        </p:spPr>
        <p:txBody>
          <a:bodyPr/>
          <a:lstStyle/>
          <a:p>
            <a:fld id="{03E6AFCB-A826-48DD-91F6-33218B337E08}" type="datetimeFigureOut">
              <a:rPr lang="fi-FI" smtClean="0"/>
              <a:pPr/>
              <a:t>18.9.2019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556000" y="6356350"/>
            <a:ext cx="2631600" cy="365125"/>
          </a:xfrm>
        </p:spPr>
        <p:txBody>
          <a:bodyPr/>
          <a:lstStyle/>
          <a:p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4400" y="5147272"/>
            <a:ext cx="490537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AFCB-A826-48DD-91F6-33218B337E08}" type="datetimeFigureOut">
              <a:rPr lang="fi-FI" smtClean="0"/>
              <a:pPr/>
              <a:t>18.9.2019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25200" y="2905200"/>
            <a:ext cx="7639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28662" y="4406400"/>
            <a:ext cx="7639200" cy="15001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AFCB-A826-48DD-91F6-33218B337E08}" type="datetimeFigureOut">
              <a:rPr lang="fi-FI" smtClean="0"/>
              <a:pPr/>
              <a:t>18.9.2019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25200" y="1600200"/>
            <a:ext cx="37332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13200" y="1600200"/>
            <a:ext cx="37332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AFCB-A826-48DD-91F6-33218B337E08}" type="datetimeFigureOut">
              <a:rPr lang="fi-FI" smtClean="0"/>
              <a:pPr/>
              <a:t>18.9.2019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25200" y="1535112"/>
            <a:ext cx="3733200" cy="75087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25200" y="2285991"/>
            <a:ext cx="3733200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813200" y="1535112"/>
            <a:ext cx="3733200" cy="75087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813200" y="2285991"/>
            <a:ext cx="3733200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AFCB-A826-48DD-91F6-33218B337E08}" type="datetimeFigureOut">
              <a:rPr lang="fi-FI" smtClean="0"/>
              <a:pPr/>
              <a:t>18.9.2019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AFCB-A826-48DD-91F6-33218B337E08}" type="datetimeFigureOut">
              <a:rPr lang="fi-FI" smtClean="0"/>
              <a:pPr/>
              <a:t>18.9.2019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AFCB-A826-48DD-91F6-33218B337E08}" type="datetimeFigureOut">
              <a:rPr lang="fi-FI" smtClean="0"/>
              <a:pPr/>
              <a:t>18.9.2019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776455"/>
            <a:ext cx="5406705" cy="1444633"/>
          </a:xfrm>
          <a:prstGeom prst="rect">
            <a:avLst/>
          </a:prstGeom>
        </p:spPr>
      </p:pic>
      <p:sp>
        <p:nvSpPr>
          <p:cNvPr id="2" name="Päivämäärän paikkamerkki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AFCB-A826-48DD-91F6-33218B337E08}" type="datetimeFigureOut">
              <a:rPr lang="fi-FI" smtClean="0"/>
              <a:pPr/>
              <a:t>18.9.2019</a:t>
            </a:fld>
            <a:endParaRPr lang="fi-FI"/>
          </a:p>
        </p:txBody>
      </p:sp>
      <p:sp>
        <p:nvSpPr>
          <p:cNvPr id="3" name="Alatunnisteen paikkamerkki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4400" y="5147272"/>
            <a:ext cx="490537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25200" y="274638"/>
            <a:ext cx="76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25200" y="1600200"/>
            <a:ext cx="763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25200" y="6356350"/>
            <a:ext cx="98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6AFCB-A826-48DD-91F6-33218B337E08}" type="datetimeFigureOut">
              <a:rPr lang="fi-FI" smtClean="0"/>
              <a:pPr/>
              <a:t>18.9.2019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936800" y="6356350"/>
            <a:ext cx="263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4400" y="5147272"/>
            <a:ext cx="490537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19801" y="6357599"/>
            <a:ext cx="1652727" cy="3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0080" cy="604113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311" y="8000"/>
            <a:ext cx="761735" cy="2934088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804755" y="1766116"/>
            <a:ext cx="2160240" cy="2648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spcBef>
          <a:spcPct val="20000"/>
        </a:spcBef>
        <a:buFont typeface="Microsoft Sans Serif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12000" indent="-252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00" indent="-252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268000" indent="-252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eriaalitkiertoon.fi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eriaalitkiertoon.fi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hannele.tiitto@pirkanmaa.fi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na.lilja@turku.f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iertonet.fi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esavo.fi/taajamahanke" TargetMode="External"/><Relationship Id="rId4" Type="http://schemas.openxmlformats.org/officeDocument/2006/relationships/hyperlink" Target="mailto:sanna.poutamo@esavo.fi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immo@tarpaper.fi" TargetMode="Externa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Kiertotalous Pirkanmaalla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Sitran Kiertotalouden tiekartan 2.0. mukaan kunnan ovat avainpelaajia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Mahdollistaja ja katalyytti</a:t>
            </a:r>
          </a:p>
          <a:p>
            <a:r>
              <a:rPr lang="fi-FI" dirty="0"/>
              <a:t>Yhteistyön organisaattori</a:t>
            </a:r>
          </a:p>
          <a:p>
            <a:endParaRPr lang="fi-FI" dirty="0"/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1043608" y="260648"/>
            <a:ext cx="7344816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>
                <a:solidFill>
                  <a:schemeClr val="tx1"/>
                </a:solidFill>
              </a:rPr>
              <a:t>Kuntien rooli kiertotaloudessa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8774" y="2708920"/>
            <a:ext cx="6431765" cy="212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7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i 26">
            <a:extLst>
              <a:ext uri="{FF2B5EF4-FFF2-40B4-BE49-F238E27FC236}">
                <a16:creationId xmlns:a16="http://schemas.microsoft.com/office/drawing/2014/main" id="{E43D893B-F55D-4218-81EF-D654DD12C0C4}"/>
              </a:ext>
            </a:extLst>
          </p:cNvPr>
          <p:cNvSpPr/>
          <p:nvPr/>
        </p:nvSpPr>
        <p:spPr>
          <a:xfrm>
            <a:off x="3981864" y="17540"/>
            <a:ext cx="5070244" cy="475252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E2AA682F-3E7C-49B7-8F23-B7C1448B5341}"/>
              </a:ext>
            </a:extLst>
          </p:cNvPr>
          <p:cNvSpPr/>
          <p:nvPr/>
        </p:nvSpPr>
        <p:spPr>
          <a:xfrm>
            <a:off x="-72138" y="2102415"/>
            <a:ext cx="5275831" cy="475252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5" name="Suorakulmio 4"/>
          <p:cNvSpPr/>
          <p:nvPr/>
        </p:nvSpPr>
        <p:spPr>
          <a:xfrm>
            <a:off x="4716016" y="1898260"/>
            <a:ext cx="249130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 err="1"/>
              <a:t>InnoEvent</a:t>
            </a:r>
            <a:endParaRPr lang="fi-FI" dirty="0"/>
          </a:p>
          <a:p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709210" y="3082050"/>
            <a:ext cx="249130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/>
              <a:t>Kiertotalous kunnan elinkeinojohtajille työkaluksi kehittämiseen</a:t>
            </a:r>
          </a:p>
          <a:p>
            <a:endParaRPr lang="fi-FI" dirty="0"/>
          </a:p>
        </p:txBody>
      </p:sp>
      <p:sp>
        <p:nvSpPr>
          <p:cNvPr id="10" name="Suorakulmio 9"/>
          <p:cNvSpPr/>
          <p:nvPr/>
        </p:nvSpPr>
        <p:spPr>
          <a:xfrm>
            <a:off x="6317092" y="1488979"/>
            <a:ext cx="1780459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sz="1600" dirty="0">
                <a:solidFill>
                  <a:schemeClr val="tx1"/>
                </a:solidFill>
              </a:rPr>
              <a:t>4.-8.11.2019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8A30BF06-E269-4D88-8AE7-6CC5A8469135}"/>
              </a:ext>
            </a:extLst>
          </p:cNvPr>
          <p:cNvSpPr/>
          <p:nvPr/>
        </p:nvSpPr>
        <p:spPr>
          <a:xfrm>
            <a:off x="1779965" y="360527"/>
            <a:ext cx="3557989" cy="6155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Toimintaa ja tohinaa</a:t>
            </a:r>
          </a:p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6D473193-8E4C-4215-A21C-799ED638848B}"/>
              </a:ext>
            </a:extLst>
          </p:cNvPr>
          <p:cNvSpPr/>
          <p:nvPr/>
        </p:nvSpPr>
        <p:spPr>
          <a:xfrm>
            <a:off x="6073549" y="2070639"/>
            <a:ext cx="2491306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sz="1600" dirty="0">
                <a:solidFill>
                  <a:schemeClr val="tx1"/>
                </a:solidFill>
              </a:rPr>
              <a:t>Orivesi, Virrat ja Ruovesi mukana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C9ED5E56-7BFA-4D11-B544-67DDE5985C4C}"/>
              </a:ext>
            </a:extLst>
          </p:cNvPr>
          <p:cNvSpPr/>
          <p:nvPr/>
        </p:nvSpPr>
        <p:spPr>
          <a:xfrm>
            <a:off x="4952386" y="2700545"/>
            <a:ext cx="24913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sz="1600" dirty="0">
                <a:solidFill>
                  <a:schemeClr val="tx1"/>
                </a:solidFill>
              </a:rPr>
              <a:t>Teemana kiertotalous ja työnmurros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BB7686D9-0576-41E4-9B13-AF0EC46EDC26}"/>
              </a:ext>
            </a:extLst>
          </p:cNvPr>
          <p:cNvSpPr/>
          <p:nvPr/>
        </p:nvSpPr>
        <p:spPr>
          <a:xfrm>
            <a:off x="6561226" y="3082050"/>
            <a:ext cx="18992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sz="1600" dirty="0">
                <a:solidFill>
                  <a:schemeClr val="tx1"/>
                </a:solidFill>
              </a:rPr>
              <a:t>Haaste: Unelmieni kunta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ABE7C261-0EFB-40D2-8163-99A4D1438061}"/>
              </a:ext>
            </a:extLst>
          </p:cNvPr>
          <p:cNvSpPr/>
          <p:nvPr/>
        </p:nvSpPr>
        <p:spPr>
          <a:xfrm>
            <a:off x="2338256" y="3805091"/>
            <a:ext cx="21137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sz="1600" dirty="0" err="1">
                <a:solidFill>
                  <a:schemeClr val="tx1"/>
                </a:solidFill>
              </a:rPr>
              <a:t>GreenInvetments</a:t>
            </a:r>
            <a:r>
              <a:rPr lang="fi-FI" sz="1600" dirty="0">
                <a:solidFill>
                  <a:schemeClr val="tx1"/>
                </a:solidFill>
              </a:rPr>
              <a:t>-työpaja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ACDAAF91-9FBC-41CD-BE3F-6DB2004DD032}"/>
              </a:ext>
            </a:extLst>
          </p:cNvPr>
          <p:cNvSpPr/>
          <p:nvPr/>
        </p:nvSpPr>
        <p:spPr>
          <a:xfrm>
            <a:off x="183885" y="4282379"/>
            <a:ext cx="189920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sz="1600" dirty="0">
                <a:solidFill>
                  <a:schemeClr val="tx1"/>
                </a:solidFill>
              </a:rPr>
              <a:t>Teolliset symbioosit koulutus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14DCA48A-E31D-4892-9764-E785CB40DD70}"/>
              </a:ext>
            </a:extLst>
          </p:cNvPr>
          <p:cNvSpPr/>
          <p:nvPr/>
        </p:nvSpPr>
        <p:spPr>
          <a:xfrm>
            <a:off x="2392947" y="4744044"/>
            <a:ext cx="18992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sz="1600" dirty="0">
                <a:solidFill>
                  <a:schemeClr val="tx1"/>
                </a:solidFill>
              </a:rPr>
              <a:t>Vierailu Iin kunnan </a:t>
            </a:r>
            <a:r>
              <a:rPr lang="fi-FI" sz="1600" dirty="0" err="1">
                <a:solidFill>
                  <a:schemeClr val="tx1"/>
                </a:solidFill>
              </a:rPr>
              <a:t>Greenpoliksessa</a:t>
            </a:r>
            <a:endParaRPr lang="fi-FI" sz="1600" dirty="0">
              <a:solidFill>
                <a:schemeClr val="tx1"/>
              </a:solidFill>
            </a:endParaRP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43A6D26D-93EF-4664-9239-C97D8FCF3B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40" y="5870705"/>
            <a:ext cx="2491306" cy="714908"/>
          </a:xfrm>
          <a:prstGeom prst="rect">
            <a:avLst/>
          </a:prstGeom>
        </p:spPr>
      </p:pic>
      <p:sp>
        <p:nvSpPr>
          <p:cNvPr id="11" name="Suorakulmio 10"/>
          <p:cNvSpPr/>
          <p:nvPr/>
        </p:nvSpPr>
        <p:spPr>
          <a:xfrm>
            <a:off x="4066043" y="4183756"/>
            <a:ext cx="1527070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sz="1600" dirty="0">
                <a:solidFill>
                  <a:schemeClr val="tx1"/>
                </a:solidFill>
              </a:rPr>
              <a:t>21.10.2019 ?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D093E265-5643-4AA2-9AAB-3D8B57147597}"/>
              </a:ext>
            </a:extLst>
          </p:cNvPr>
          <p:cNvSpPr/>
          <p:nvPr/>
        </p:nvSpPr>
        <p:spPr>
          <a:xfrm>
            <a:off x="3909026" y="4901695"/>
            <a:ext cx="1527070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sz="1600" dirty="0">
                <a:solidFill>
                  <a:schemeClr val="tx1"/>
                </a:solidFill>
              </a:rPr>
              <a:t>Kevät 2020 ?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6B8806EA-B0F8-4846-B229-0096AF524482}"/>
              </a:ext>
            </a:extLst>
          </p:cNvPr>
          <p:cNvSpPr/>
          <p:nvPr/>
        </p:nvSpPr>
        <p:spPr>
          <a:xfrm>
            <a:off x="556021" y="5168875"/>
            <a:ext cx="1527070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sz="1600" dirty="0">
                <a:solidFill>
                  <a:schemeClr val="tx1"/>
                </a:solidFill>
              </a:rPr>
              <a:t>20.11.2019 </a:t>
            </a:r>
          </a:p>
        </p:txBody>
      </p:sp>
    </p:spTree>
    <p:extLst>
      <p:ext uri="{BB962C8B-B14F-4D97-AF65-F5344CB8AC3E}">
        <p14:creationId xmlns:p14="http://schemas.microsoft.com/office/powerpoint/2010/main" val="9509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lipsi 31">
            <a:extLst>
              <a:ext uri="{FF2B5EF4-FFF2-40B4-BE49-F238E27FC236}">
                <a16:creationId xmlns:a16="http://schemas.microsoft.com/office/drawing/2014/main" id="{8DB3868C-B8D3-4F1D-9ED2-A0CF4D7E159A}"/>
              </a:ext>
            </a:extLst>
          </p:cNvPr>
          <p:cNvSpPr/>
          <p:nvPr/>
        </p:nvSpPr>
        <p:spPr>
          <a:xfrm>
            <a:off x="4181669" y="328398"/>
            <a:ext cx="4695851" cy="331907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941F2796-46B7-4824-8AB2-A71F4CF64787}"/>
              </a:ext>
            </a:extLst>
          </p:cNvPr>
          <p:cNvSpPr/>
          <p:nvPr/>
        </p:nvSpPr>
        <p:spPr>
          <a:xfrm>
            <a:off x="107504" y="2060848"/>
            <a:ext cx="4695851" cy="33190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E1B8798E-2E70-4E0D-8E77-99B550B7D993}"/>
              </a:ext>
            </a:extLst>
          </p:cNvPr>
          <p:cNvSpPr/>
          <p:nvPr/>
        </p:nvSpPr>
        <p:spPr>
          <a:xfrm>
            <a:off x="3851920" y="4135560"/>
            <a:ext cx="5012423" cy="281118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8A30BF06-E269-4D88-8AE7-6CC5A8469135}"/>
              </a:ext>
            </a:extLst>
          </p:cNvPr>
          <p:cNvSpPr/>
          <p:nvPr/>
        </p:nvSpPr>
        <p:spPr>
          <a:xfrm>
            <a:off x="3039104" y="5493174"/>
            <a:ext cx="249130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Nykytila-analyysi, hankkeiden yhteistyön koordinointi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3249E283-F1DC-4DCB-ADFA-12E8CF749A51}"/>
              </a:ext>
            </a:extLst>
          </p:cNvPr>
          <p:cNvSpPr/>
          <p:nvPr/>
        </p:nvSpPr>
        <p:spPr>
          <a:xfrm>
            <a:off x="766670" y="67207"/>
            <a:ext cx="355798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</a:rPr>
              <a:t>Toimintaa &amp; tohinaa</a:t>
            </a:r>
          </a:p>
          <a:p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A8D05394-F9B5-4DBA-96F4-42B983CBCB4E}"/>
              </a:ext>
            </a:extLst>
          </p:cNvPr>
          <p:cNvSpPr/>
          <p:nvPr/>
        </p:nvSpPr>
        <p:spPr>
          <a:xfrm>
            <a:off x="5145859" y="539289"/>
            <a:ext cx="249130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/>
              <a:t>Pirkanmaan kiertotalouden ekosysteemi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CF957E9F-C869-47EC-854C-EBE49533F8CB}"/>
              </a:ext>
            </a:extLst>
          </p:cNvPr>
          <p:cNvSpPr/>
          <p:nvPr/>
        </p:nvSpPr>
        <p:spPr>
          <a:xfrm>
            <a:off x="766670" y="2896067"/>
            <a:ext cx="249130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/>
              <a:t>Kunnille työkalu </a:t>
            </a:r>
          </a:p>
          <a:p>
            <a:endParaRPr lang="fi-FI" dirty="0"/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2C3C8E9B-DC4F-4F09-9573-124A20C1FB98}"/>
              </a:ext>
            </a:extLst>
          </p:cNvPr>
          <p:cNvSpPr/>
          <p:nvPr/>
        </p:nvSpPr>
        <p:spPr>
          <a:xfrm>
            <a:off x="4584833" y="4570484"/>
            <a:ext cx="249130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/>
              <a:t>Pirkanmaan ruokajärjestelmän kokonaisuus 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D3C414E1-CFD7-46E7-A7B1-A311ED018B52}"/>
              </a:ext>
            </a:extLst>
          </p:cNvPr>
          <p:cNvSpPr/>
          <p:nvPr/>
        </p:nvSpPr>
        <p:spPr>
          <a:xfrm>
            <a:off x="6130562" y="5308508"/>
            <a:ext cx="249130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mm. Pirkanmaan Jätehuolto Oy,  Ekokumppanit, TAMK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C33B221-4B0A-4D76-976D-129CFC46513D}"/>
              </a:ext>
            </a:extLst>
          </p:cNvPr>
          <p:cNvSpPr/>
          <p:nvPr/>
        </p:nvSpPr>
        <p:spPr>
          <a:xfrm>
            <a:off x="6357257" y="3946537"/>
            <a:ext cx="249130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Kunnat haluaisivat käyttää enemmän lähiruokaa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793E4FA5-05FF-4D8B-9DA7-FF9E970CD280}"/>
              </a:ext>
            </a:extLst>
          </p:cNvPr>
          <p:cNvSpPr/>
          <p:nvPr/>
        </p:nvSpPr>
        <p:spPr>
          <a:xfrm>
            <a:off x="2588214" y="3185809"/>
            <a:ext cx="2491306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Koonti digityökaluista, hyvistä käytännöstä ja prosesseista</a:t>
            </a: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75382F70-C45A-4489-A71F-CD80AEBDE286}"/>
              </a:ext>
            </a:extLst>
          </p:cNvPr>
          <p:cNvSpPr/>
          <p:nvPr/>
        </p:nvSpPr>
        <p:spPr>
          <a:xfrm>
            <a:off x="107504" y="3394001"/>
            <a:ext cx="2350386" cy="9291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fi-FI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7C06D070-7AE1-4C0F-9F31-3C7BCB35D9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69" y="3517201"/>
            <a:ext cx="2154856" cy="618360"/>
          </a:xfrm>
          <a:prstGeom prst="rect">
            <a:avLst/>
          </a:prstGeom>
        </p:spPr>
      </p:pic>
      <p:sp>
        <p:nvSpPr>
          <p:cNvPr id="29" name="Suorakulmio 28">
            <a:extLst>
              <a:ext uri="{FF2B5EF4-FFF2-40B4-BE49-F238E27FC236}">
                <a16:creationId xmlns:a16="http://schemas.microsoft.com/office/drawing/2014/main" id="{687A1EBD-A18F-414B-812C-2E39F40B7338}"/>
              </a:ext>
            </a:extLst>
          </p:cNvPr>
          <p:cNvSpPr/>
          <p:nvPr/>
        </p:nvSpPr>
        <p:spPr>
          <a:xfrm>
            <a:off x="1197507" y="4234139"/>
            <a:ext cx="2860555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>
                <a:solidFill>
                  <a:schemeClr val="tx1"/>
                </a:solidFill>
                <a:hlinkClick r:id="rId3"/>
              </a:rPr>
              <a:t>www.materiaalitkiertoon.fi</a:t>
            </a:r>
            <a:endParaRPr lang="fi-FI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3B5151D8-E6CB-4F3A-8094-B30F38803B02}"/>
              </a:ext>
            </a:extLst>
          </p:cNvPr>
          <p:cNvSpPr/>
          <p:nvPr/>
        </p:nvSpPr>
        <p:spPr>
          <a:xfrm>
            <a:off x="4449501" y="1746194"/>
            <a:ext cx="2491306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Yhteistyön vahvistaminen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D170DBD7-6767-466E-995E-B7FD9775F66B}"/>
              </a:ext>
            </a:extLst>
          </p:cNvPr>
          <p:cNvSpPr/>
          <p:nvPr/>
        </p:nvSpPr>
        <p:spPr>
          <a:xfrm>
            <a:off x="4932040" y="2541009"/>
            <a:ext cx="249130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Roolit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057AB11E-5779-4BE4-B567-0ABF464ADD2D}"/>
              </a:ext>
            </a:extLst>
          </p:cNvPr>
          <p:cNvSpPr/>
          <p:nvPr/>
        </p:nvSpPr>
        <p:spPr>
          <a:xfrm>
            <a:off x="6396810" y="1480710"/>
            <a:ext cx="249130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Jatkuvuus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9B33FA65-130F-4622-8B14-B0D9FFDB5235}"/>
              </a:ext>
            </a:extLst>
          </p:cNvPr>
          <p:cNvSpPr/>
          <p:nvPr/>
        </p:nvSpPr>
        <p:spPr>
          <a:xfrm>
            <a:off x="6177693" y="2092250"/>
            <a:ext cx="2491306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Sitoutuminen &amp; luottamus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1FDF0B84-6B3B-40DC-9D61-D1A77CAB3B83}"/>
              </a:ext>
            </a:extLst>
          </p:cNvPr>
          <p:cNvSpPr/>
          <p:nvPr/>
        </p:nvSpPr>
        <p:spPr>
          <a:xfrm>
            <a:off x="6003213" y="2999772"/>
            <a:ext cx="249130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Synergiat</a:t>
            </a:r>
          </a:p>
        </p:txBody>
      </p:sp>
    </p:spTree>
    <p:extLst>
      <p:ext uri="{BB962C8B-B14F-4D97-AF65-F5344CB8AC3E}">
        <p14:creationId xmlns:p14="http://schemas.microsoft.com/office/powerpoint/2010/main" val="8337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lipsi 31">
            <a:extLst>
              <a:ext uri="{FF2B5EF4-FFF2-40B4-BE49-F238E27FC236}">
                <a16:creationId xmlns:a16="http://schemas.microsoft.com/office/drawing/2014/main" id="{8DB3868C-B8D3-4F1D-9ED2-A0CF4D7E159A}"/>
              </a:ext>
            </a:extLst>
          </p:cNvPr>
          <p:cNvSpPr/>
          <p:nvPr/>
        </p:nvSpPr>
        <p:spPr>
          <a:xfrm>
            <a:off x="4181669" y="328398"/>
            <a:ext cx="4695851" cy="331907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941F2796-46B7-4824-8AB2-A71F4CF64787}"/>
              </a:ext>
            </a:extLst>
          </p:cNvPr>
          <p:cNvSpPr/>
          <p:nvPr/>
        </p:nvSpPr>
        <p:spPr>
          <a:xfrm>
            <a:off x="107504" y="2060848"/>
            <a:ext cx="4695851" cy="33190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E1B8798E-2E70-4E0D-8E77-99B550B7D993}"/>
              </a:ext>
            </a:extLst>
          </p:cNvPr>
          <p:cNvSpPr/>
          <p:nvPr/>
        </p:nvSpPr>
        <p:spPr>
          <a:xfrm>
            <a:off x="3851920" y="4135560"/>
            <a:ext cx="5012423" cy="281118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8A30BF06-E269-4D88-8AE7-6CC5A8469135}"/>
              </a:ext>
            </a:extLst>
          </p:cNvPr>
          <p:cNvSpPr/>
          <p:nvPr/>
        </p:nvSpPr>
        <p:spPr>
          <a:xfrm>
            <a:off x="3039104" y="5493174"/>
            <a:ext cx="249130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Nykytila-analyysi, hankkeiden yhteistyön koordinointi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3249E283-F1DC-4DCB-ADFA-12E8CF749A51}"/>
              </a:ext>
            </a:extLst>
          </p:cNvPr>
          <p:cNvSpPr/>
          <p:nvPr/>
        </p:nvSpPr>
        <p:spPr>
          <a:xfrm>
            <a:off x="766670" y="67207"/>
            <a:ext cx="355798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fi-FI" sz="2800" dirty="0">
              <a:solidFill>
                <a:schemeClr val="bg1"/>
              </a:solidFill>
            </a:endParaRPr>
          </a:p>
          <a:p>
            <a:pPr algn="ctr"/>
            <a:r>
              <a:rPr lang="fi-FI" sz="2800" dirty="0">
                <a:solidFill>
                  <a:schemeClr val="bg1"/>
                </a:solidFill>
              </a:rPr>
              <a:t>Keskusteluun</a:t>
            </a:r>
          </a:p>
          <a:p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A8D05394-F9B5-4DBA-96F4-42B983CBCB4E}"/>
              </a:ext>
            </a:extLst>
          </p:cNvPr>
          <p:cNvSpPr/>
          <p:nvPr/>
        </p:nvSpPr>
        <p:spPr>
          <a:xfrm>
            <a:off x="5145859" y="539289"/>
            <a:ext cx="249130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/>
              <a:t>Pirkanmaan kiertotalouden ekosysteemi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CF957E9F-C869-47EC-854C-EBE49533F8CB}"/>
              </a:ext>
            </a:extLst>
          </p:cNvPr>
          <p:cNvSpPr/>
          <p:nvPr/>
        </p:nvSpPr>
        <p:spPr>
          <a:xfrm>
            <a:off x="766670" y="2896067"/>
            <a:ext cx="249130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/>
              <a:t>Kunnille työkalu </a:t>
            </a:r>
          </a:p>
          <a:p>
            <a:endParaRPr lang="fi-FI" dirty="0"/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2C3C8E9B-DC4F-4F09-9573-124A20C1FB98}"/>
              </a:ext>
            </a:extLst>
          </p:cNvPr>
          <p:cNvSpPr/>
          <p:nvPr/>
        </p:nvSpPr>
        <p:spPr>
          <a:xfrm>
            <a:off x="4584833" y="4570484"/>
            <a:ext cx="249130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/>
              <a:t>Pirkanmaan ruokajärjestelmän kokonaisuus 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D3C414E1-CFD7-46E7-A7B1-A311ED018B52}"/>
              </a:ext>
            </a:extLst>
          </p:cNvPr>
          <p:cNvSpPr/>
          <p:nvPr/>
        </p:nvSpPr>
        <p:spPr>
          <a:xfrm>
            <a:off x="6130562" y="5308508"/>
            <a:ext cx="249130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mm. Pirkanmaan Jätehuolto Oy,  Ekokumppanit, TAMK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C33B221-4B0A-4D76-976D-129CFC46513D}"/>
              </a:ext>
            </a:extLst>
          </p:cNvPr>
          <p:cNvSpPr/>
          <p:nvPr/>
        </p:nvSpPr>
        <p:spPr>
          <a:xfrm>
            <a:off x="6357257" y="3946537"/>
            <a:ext cx="249130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Kunnat haluaisivat käyttää enemmän lähiruokaa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793E4FA5-05FF-4D8B-9DA7-FF9E970CD280}"/>
              </a:ext>
            </a:extLst>
          </p:cNvPr>
          <p:cNvSpPr/>
          <p:nvPr/>
        </p:nvSpPr>
        <p:spPr>
          <a:xfrm>
            <a:off x="2588214" y="3185809"/>
            <a:ext cx="249130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75382F70-C45A-4489-A71F-CD80AEBDE286}"/>
              </a:ext>
            </a:extLst>
          </p:cNvPr>
          <p:cNvSpPr/>
          <p:nvPr/>
        </p:nvSpPr>
        <p:spPr>
          <a:xfrm>
            <a:off x="107504" y="3394001"/>
            <a:ext cx="2350386" cy="9291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fi-FI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7C06D070-7AE1-4C0F-9F31-3C7BCB35D9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69" y="3517201"/>
            <a:ext cx="2154856" cy="618360"/>
          </a:xfrm>
          <a:prstGeom prst="rect">
            <a:avLst/>
          </a:prstGeom>
        </p:spPr>
      </p:pic>
      <p:sp>
        <p:nvSpPr>
          <p:cNvPr id="29" name="Suorakulmio 28">
            <a:extLst>
              <a:ext uri="{FF2B5EF4-FFF2-40B4-BE49-F238E27FC236}">
                <a16:creationId xmlns:a16="http://schemas.microsoft.com/office/drawing/2014/main" id="{687A1EBD-A18F-414B-812C-2E39F40B7338}"/>
              </a:ext>
            </a:extLst>
          </p:cNvPr>
          <p:cNvSpPr/>
          <p:nvPr/>
        </p:nvSpPr>
        <p:spPr>
          <a:xfrm>
            <a:off x="1197507" y="4234139"/>
            <a:ext cx="2860555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>
                <a:solidFill>
                  <a:schemeClr val="tx1"/>
                </a:solidFill>
                <a:hlinkClick r:id="rId3"/>
              </a:rPr>
              <a:t>www.materiaalitkiertoon.fi</a:t>
            </a:r>
            <a:endParaRPr lang="fi-FI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3B5151D8-E6CB-4F3A-8094-B30F38803B02}"/>
              </a:ext>
            </a:extLst>
          </p:cNvPr>
          <p:cNvSpPr/>
          <p:nvPr/>
        </p:nvSpPr>
        <p:spPr>
          <a:xfrm>
            <a:off x="4449501" y="1746194"/>
            <a:ext cx="2491306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Yhteistyön vahvistaminen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D170DBD7-6767-466E-995E-B7FD9775F66B}"/>
              </a:ext>
            </a:extLst>
          </p:cNvPr>
          <p:cNvSpPr/>
          <p:nvPr/>
        </p:nvSpPr>
        <p:spPr>
          <a:xfrm>
            <a:off x="4932040" y="2541009"/>
            <a:ext cx="249130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Roolit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057AB11E-5779-4BE4-B567-0ABF464ADD2D}"/>
              </a:ext>
            </a:extLst>
          </p:cNvPr>
          <p:cNvSpPr/>
          <p:nvPr/>
        </p:nvSpPr>
        <p:spPr>
          <a:xfrm>
            <a:off x="6396810" y="1480710"/>
            <a:ext cx="249130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Jatkuvuus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9B33FA65-130F-4622-8B14-B0D9FFDB5235}"/>
              </a:ext>
            </a:extLst>
          </p:cNvPr>
          <p:cNvSpPr/>
          <p:nvPr/>
        </p:nvSpPr>
        <p:spPr>
          <a:xfrm>
            <a:off x="6177693" y="2092250"/>
            <a:ext cx="2491306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Sitoutuminen &amp; luottamus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1FDF0B84-6B3B-40DC-9D61-D1A77CAB3B83}"/>
              </a:ext>
            </a:extLst>
          </p:cNvPr>
          <p:cNvSpPr/>
          <p:nvPr/>
        </p:nvSpPr>
        <p:spPr>
          <a:xfrm>
            <a:off x="6003213" y="2999772"/>
            <a:ext cx="249130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Synergiat</a:t>
            </a:r>
          </a:p>
        </p:txBody>
      </p:sp>
    </p:spTree>
    <p:extLst>
      <p:ext uri="{BB962C8B-B14F-4D97-AF65-F5344CB8AC3E}">
        <p14:creationId xmlns:p14="http://schemas.microsoft.com/office/powerpoint/2010/main" val="17345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Keskusteltavaksi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1600200"/>
            <a:ext cx="8136904" cy="4525963"/>
          </a:xfrm>
        </p:spPr>
        <p:txBody>
          <a:bodyPr>
            <a:normAutofit fontScale="85000" lnSpcReduction="20000"/>
          </a:bodyPr>
          <a:lstStyle/>
          <a:p>
            <a:endParaRPr lang="fi-FI" dirty="0"/>
          </a:p>
          <a:p>
            <a:r>
              <a:rPr lang="fi-FI" dirty="0"/>
              <a:t>Ottaako nykyinen lainsäädäntö riittävästi huomioon kiertotalousliiketoiminnan mahdollisuuksia, vai pyörimmekö vielä jätestatuksen ja siihen liittyvien velvoitteiden ympärillä? </a:t>
            </a:r>
          </a:p>
          <a:p>
            <a:endParaRPr lang="fi-FI" dirty="0"/>
          </a:p>
          <a:p>
            <a:r>
              <a:rPr lang="fi-FI" dirty="0"/>
              <a:t>Miten yhden luukun malli voitaisiin saada toimimaan, ja mitä hyötyjä siitä olisi? </a:t>
            </a:r>
          </a:p>
          <a:p>
            <a:endParaRPr lang="fi-FI" dirty="0"/>
          </a:p>
          <a:p>
            <a:r>
              <a:rPr lang="fi-FI" dirty="0"/>
              <a:t>Mitä lainsäädännöllisiä mahdollisuuksia meillä on tukea todellista kiertotalouteen siirtymistä?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50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627784" y="4259852"/>
            <a:ext cx="453650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i-FI" dirty="0"/>
              <a:t> 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u="sng" dirty="0"/>
              <a:t>Hannele Tiitto</a:t>
            </a:r>
            <a:endParaRPr lang="fi-FI" dirty="0"/>
          </a:p>
          <a:p>
            <a:pPr algn="ctr"/>
            <a:r>
              <a:rPr lang="fi-FI" dirty="0"/>
              <a:t>Pirkanmaan liitto</a:t>
            </a:r>
          </a:p>
          <a:p>
            <a:pPr algn="ctr"/>
            <a:r>
              <a:rPr lang="fi-FI" dirty="0"/>
              <a:t>Projektipäällikkö, kiertotalous</a:t>
            </a:r>
          </a:p>
          <a:p>
            <a:pPr algn="ctr"/>
            <a:r>
              <a:rPr lang="fi-FI" dirty="0"/>
              <a:t>p. 044 422 2250</a:t>
            </a:r>
          </a:p>
          <a:p>
            <a:pPr algn="ctr"/>
            <a:r>
              <a:rPr lang="fi-FI" u="sng" dirty="0" err="1">
                <a:hlinkClick r:id="rId2"/>
              </a:rPr>
              <a:t>hannele.tiitto@pirkanmaa.fi</a:t>
            </a:r>
            <a:endParaRPr lang="fi-FI" dirty="0"/>
          </a:p>
          <a:p>
            <a:pPr algn="ctr"/>
            <a:r>
              <a:rPr lang="fi-FI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908720"/>
            <a:ext cx="5446687" cy="306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8476" y="116632"/>
            <a:ext cx="76392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1"/>
                </a:solidFill>
              </a:rPr>
              <a:t>Kalusteet ja materiaalit kiertoon</a:t>
            </a:r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899592" y="1556792"/>
            <a:ext cx="7488832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00" indent="-252000" algn="l" defTabSz="914400" rtl="0" eaLnBrk="1" latinLnBrk="0" hangingPunct="1">
              <a:spcBef>
                <a:spcPct val="20000"/>
              </a:spcBef>
              <a:buFont typeface="Microsoft Sans Serif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3238855"/>
            <a:ext cx="5595418" cy="357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sällön paikkamerkki 2"/>
          <p:cNvSpPr txBox="1">
            <a:spLocks/>
          </p:cNvSpPr>
          <p:nvPr/>
        </p:nvSpPr>
        <p:spPr>
          <a:xfrm>
            <a:off x="179512" y="1556791"/>
            <a:ext cx="3096344" cy="439248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52000" indent="-252000" algn="l" defTabSz="914400" rtl="0" eaLnBrk="1" latinLnBrk="0" hangingPunct="1">
              <a:spcBef>
                <a:spcPct val="20000"/>
              </a:spcBef>
              <a:buFont typeface="Microsoft Sans Serif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 dirty="0"/>
              <a:t>Kuka: </a:t>
            </a:r>
            <a:r>
              <a:rPr lang="fi-FI" sz="2000" dirty="0"/>
              <a:t>Turun kaupunki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b="1" dirty="0"/>
              <a:t>Mitä</a:t>
            </a:r>
            <a:r>
              <a:rPr lang="fi-FI" sz="2000" dirty="0"/>
              <a:t>: Tavarat kiertoon -sähköinen kierrätysjärjestelmä (+</a:t>
            </a:r>
            <a:r>
              <a:rPr lang="fi-FI" sz="2000" dirty="0" err="1"/>
              <a:t>askaretelumateriaalit</a:t>
            </a:r>
            <a:r>
              <a:rPr lang="fi-FI" sz="2000" dirty="0"/>
              <a:t>)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b="1" dirty="0"/>
              <a:t>Miksi: </a:t>
            </a:r>
            <a:r>
              <a:rPr lang="fi-FI" sz="2000" dirty="0"/>
              <a:t>Resurssitehokkuus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b="1" dirty="0"/>
              <a:t>Yhteystiedot</a:t>
            </a:r>
            <a:r>
              <a:rPr lang="fi-FI" sz="2000" dirty="0"/>
              <a:t>: Anna Lilja, Hankekehittämisyksikkö </a:t>
            </a:r>
          </a:p>
          <a:p>
            <a:pPr marL="0" indent="0">
              <a:buNone/>
            </a:pPr>
            <a:r>
              <a:rPr lang="fi-FI" sz="2000" dirty="0"/>
              <a:t> </a:t>
            </a:r>
            <a:r>
              <a:rPr lang="fi-FI" sz="2000" u="sng" dirty="0" err="1">
                <a:solidFill>
                  <a:schemeClr val="accent6">
                    <a:lumMod val="50000"/>
                  </a:schemeClr>
                </a:solidFill>
                <a:hlinkClick r:id="rId4"/>
              </a:rPr>
              <a:t>anna.lilja@turku.fi</a:t>
            </a:r>
            <a:endParaRPr lang="fi-FI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9224" y="0"/>
            <a:ext cx="76392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Kaluston ulosmyynti</a:t>
            </a:r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899592" y="1556792"/>
            <a:ext cx="7488832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00" indent="-252000" algn="l" defTabSz="914400" rtl="0" eaLnBrk="1" latinLnBrk="0" hangingPunct="1">
              <a:spcBef>
                <a:spcPct val="20000"/>
              </a:spcBef>
              <a:buFont typeface="Microsoft Sans Serif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309" y="2736880"/>
            <a:ext cx="4032677" cy="400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2490" y="2492896"/>
            <a:ext cx="5581510" cy="364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isällön paikkamerkki 2"/>
          <p:cNvSpPr>
            <a:spLocks noGrp="1"/>
          </p:cNvSpPr>
          <p:nvPr>
            <p:ph sz="half" idx="1"/>
          </p:nvPr>
        </p:nvSpPr>
        <p:spPr>
          <a:xfrm>
            <a:off x="899592" y="1052736"/>
            <a:ext cx="8244408" cy="187220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i-FI" sz="2000" b="1" dirty="0"/>
              <a:t>Kuka: </a:t>
            </a:r>
            <a:r>
              <a:rPr lang="fi-FI" sz="2000" dirty="0"/>
              <a:t>Kiertoa Oy</a:t>
            </a:r>
          </a:p>
          <a:p>
            <a:r>
              <a:rPr lang="fi-FI" sz="2000" b="1" dirty="0"/>
              <a:t>Mitä</a:t>
            </a:r>
            <a:r>
              <a:rPr lang="fi-FI" sz="2000" dirty="0"/>
              <a:t>: Julkisille organisaatioille huutokauppapaikka poistettavalle omaisuuttaan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sz="2000" b="1" dirty="0"/>
              <a:t>Miksi: </a:t>
            </a:r>
            <a:r>
              <a:rPr lang="fi-FI" sz="2000" dirty="0"/>
              <a:t>Toisen roska on toisen aarre</a:t>
            </a:r>
            <a:endParaRPr lang="fi-FI" sz="2000" u="sng" dirty="0"/>
          </a:p>
          <a:p>
            <a:pPr lvl="0"/>
            <a:r>
              <a:rPr lang="fi-FI" sz="2000" b="1" u="sng" dirty="0"/>
              <a:t>Yhteystiedot</a:t>
            </a:r>
            <a:r>
              <a:rPr lang="fi-FI" sz="2000" u="sng" dirty="0"/>
              <a:t>: </a:t>
            </a:r>
            <a:r>
              <a:rPr lang="fi-FI" sz="2000" u="sng" dirty="0">
                <a:hlinkClick r:id="rId4"/>
              </a:rPr>
              <a:t>https://kiertonet.fi/</a:t>
            </a:r>
            <a:endParaRPr lang="fi-FI" sz="2000" u="sng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06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632848" cy="1143000"/>
          </a:xfrm>
        </p:spPr>
        <p:txBody>
          <a:bodyPr>
            <a:noAutofit/>
          </a:bodyPr>
          <a:lstStyle/>
          <a:p>
            <a:pPr algn="l"/>
            <a:r>
              <a:rPr lang="fi-FI" sz="3600" dirty="0"/>
              <a:t>Kiinteistöt</a:t>
            </a:r>
            <a:endParaRPr lang="fi-FI" sz="36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25003" y="1872840"/>
            <a:ext cx="623908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939" y="1138658"/>
            <a:ext cx="5407572" cy="543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sällön paikkamerkki 2"/>
          <p:cNvSpPr>
            <a:spLocks noGrp="1"/>
          </p:cNvSpPr>
          <p:nvPr>
            <p:ph sz="half" idx="1"/>
          </p:nvPr>
        </p:nvSpPr>
        <p:spPr>
          <a:xfrm>
            <a:off x="5301467" y="812441"/>
            <a:ext cx="4078848" cy="44644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000" b="1" dirty="0"/>
              <a:t>Kuka: </a:t>
            </a:r>
            <a:r>
              <a:rPr lang="fi-FI" sz="2000" dirty="0"/>
              <a:t>Etelä-Savon maakuntaliitto ja </a:t>
            </a:r>
            <a:r>
              <a:rPr lang="fi-FI" sz="2000" dirty="0" err="1"/>
              <a:t>Ramboll</a:t>
            </a:r>
            <a:endParaRPr lang="fi-FI" sz="2000" dirty="0"/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b="1" dirty="0"/>
              <a:t>Mitä</a:t>
            </a:r>
            <a:r>
              <a:rPr lang="fi-FI" sz="2000" dirty="0"/>
              <a:t>: Arviointityökalu (</a:t>
            </a:r>
            <a:r>
              <a:rPr lang="fi-FI" sz="2000" dirty="0" err="1"/>
              <a:t>excel</a:t>
            </a:r>
            <a:r>
              <a:rPr lang="fi-FI" sz="2000" dirty="0"/>
              <a:t> ja prosessikuvaus)</a:t>
            </a:r>
          </a:p>
          <a:p>
            <a:pPr marL="0" indent="0">
              <a:buNone/>
            </a:pPr>
            <a:endParaRPr lang="fi-FI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i-FI" sz="2000" b="1" dirty="0">
                <a:solidFill>
                  <a:schemeClr val="accent6">
                    <a:lumMod val="50000"/>
                  </a:schemeClr>
                </a:solidFill>
              </a:rPr>
              <a:t>Miksi: </a:t>
            </a:r>
            <a:r>
              <a:rPr lang="fi-FI" sz="2000" dirty="0">
                <a:solidFill>
                  <a:schemeClr val="accent6">
                    <a:lumMod val="50000"/>
                  </a:schemeClr>
                </a:solidFill>
              </a:rPr>
              <a:t>Kiinteistön kulttuurihistoriallisten arvojen, käyttömahdollisuuksien ja kunnon arviointi suunnittelun tueksi. </a:t>
            </a:r>
          </a:p>
          <a:p>
            <a:pPr marL="0" lvl="0" indent="0">
              <a:buNone/>
            </a:pPr>
            <a:endParaRPr lang="fi-FI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fi-FI" sz="2000" b="1" dirty="0">
                <a:solidFill>
                  <a:schemeClr val="accent6">
                    <a:lumMod val="50000"/>
                  </a:schemeClr>
                </a:solidFill>
              </a:rPr>
              <a:t>Yhteystiedot</a:t>
            </a:r>
            <a:r>
              <a:rPr lang="fi-FI" sz="2000" u="sng" dirty="0">
                <a:solidFill>
                  <a:schemeClr val="accent6">
                    <a:lumMod val="50000"/>
                  </a:schemeClr>
                </a:solidFill>
              </a:rPr>
              <a:t>: Sanna </a:t>
            </a:r>
            <a:r>
              <a:rPr lang="fi-FI" sz="2000" u="sng" dirty="0" err="1">
                <a:solidFill>
                  <a:schemeClr val="accent6">
                    <a:lumMod val="50000"/>
                  </a:schemeClr>
                </a:solidFill>
              </a:rPr>
              <a:t>Poutamo</a:t>
            </a:r>
            <a:r>
              <a:rPr lang="fi-FI" sz="2000" u="sng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fi-FI" sz="2000" u="sng" dirty="0" err="1">
                <a:solidFill>
                  <a:schemeClr val="accent6">
                    <a:lumMod val="50000"/>
                  </a:schemeClr>
                </a:solidFill>
                <a:hlinkClick r:id="rId4"/>
              </a:rPr>
              <a:t>sanna.poutamo@esavo.fi</a:t>
            </a:r>
            <a:endParaRPr lang="fi-FI" sz="2000" u="sng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fi-FI" sz="2000" u="sng" dirty="0">
                <a:solidFill>
                  <a:schemeClr val="accent6">
                    <a:lumMod val="50000"/>
                  </a:schemeClr>
                </a:solidFill>
                <a:hlinkClick r:id="rId5"/>
              </a:rPr>
              <a:t>https://www.esavo.fi/taajamahanke</a:t>
            </a:r>
            <a:endParaRPr lang="fi-FI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580"/>
            <a:ext cx="9144000" cy="666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sällön paikkamerkki 2"/>
          <p:cNvSpPr>
            <a:spLocks noGrp="1"/>
          </p:cNvSpPr>
          <p:nvPr>
            <p:ph sz="half" idx="1"/>
          </p:nvPr>
        </p:nvSpPr>
        <p:spPr>
          <a:xfrm>
            <a:off x="4572000" y="188640"/>
            <a:ext cx="4438887" cy="38164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Kuka: </a:t>
            </a:r>
            <a:r>
              <a:rPr lang="fi-FI" sz="2000" dirty="0"/>
              <a:t>Helsingin kaupungin kehittämä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b="1" dirty="0"/>
              <a:t>Mitä</a:t>
            </a:r>
            <a:r>
              <a:rPr lang="fi-FI" sz="2000" dirty="0"/>
              <a:t>: Avoimen koodin ohjelmistoalusta. Kaikkien käyttöön otettavissa oleva!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b="1" dirty="0"/>
              <a:t>Miksi: </a:t>
            </a:r>
            <a:r>
              <a:rPr lang="fi-FI" sz="2000" dirty="0"/>
              <a:t>Kunnan tilojen ja resurssien markkinointiin kuntalaisille.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b="1" dirty="0"/>
              <a:t>Yhteystiedot</a:t>
            </a:r>
            <a:r>
              <a:rPr lang="fi-FI" sz="2000" u="sng" dirty="0"/>
              <a:t>: </a:t>
            </a:r>
            <a:r>
              <a:rPr lang="fi-FI" sz="2000" u="sng" dirty="0" err="1"/>
              <a:t>petteri.l.laine@hel.fi</a:t>
            </a:r>
            <a:endParaRPr lang="fi-FI" sz="2000" u="sng" dirty="0"/>
          </a:p>
        </p:txBody>
      </p:sp>
    </p:spTree>
    <p:extLst>
      <p:ext uri="{BB962C8B-B14F-4D97-AF65-F5344CB8AC3E}">
        <p14:creationId xmlns:p14="http://schemas.microsoft.com/office/powerpoint/2010/main" val="40626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4F4B323-5FF0-498A-B17A-3F4688A2C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94" y="3089453"/>
            <a:ext cx="3048000" cy="4064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0B3EB36-5124-47B6-886C-D7ACE1BE2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06" y="522790"/>
            <a:ext cx="4588284" cy="367240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79DA96-1135-45F7-B17C-3B0210A86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435" y="2565169"/>
            <a:ext cx="3048000" cy="4064000"/>
          </a:xfrm>
          <a:prstGeom prst="rect">
            <a:avLst/>
          </a:prstGeom>
        </p:spPr>
      </p:pic>
      <p:sp>
        <p:nvSpPr>
          <p:cNvPr id="5" name="Sisällön paikkamerkki 2"/>
          <p:cNvSpPr>
            <a:spLocks noGrp="1"/>
          </p:cNvSpPr>
          <p:nvPr>
            <p:ph sz="half" idx="1"/>
          </p:nvPr>
        </p:nvSpPr>
        <p:spPr>
          <a:xfrm>
            <a:off x="4499992" y="188640"/>
            <a:ext cx="4438887" cy="38164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000" b="1" dirty="0"/>
              <a:t>Kuka: </a:t>
            </a:r>
            <a:r>
              <a:rPr lang="fi-FI" sz="2000" dirty="0" err="1"/>
              <a:t>Tarpaper</a:t>
            </a:r>
            <a:r>
              <a:rPr lang="fi-FI" sz="2000" dirty="0"/>
              <a:t> </a:t>
            </a:r>
            <a:r>
              <a:rPr lang="fi-FI" sz="2000" dirty="0" err="1"/>
              <a:t>Recycling</a:t>
            </a:r>
            <a:r>
              <a:rPr lang="fi-FI" sz="2000" dirty="0"/>
              <a:t> Finland Oy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b="1" dirty="0"/>
              <a:t>Mitä</a:t>
            </a:r>
            <a:r>
              <a:rPr lang="fi-FI" sz="2000" dirty="0"/>
              <a:t>: Kattohuovasta bitumi asfalttiin. CE-merkinnät kunnossa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b="1" dirty="0"/>
              <a:t>Miksi: </a:t>
            </a:r>
            <a:r>
              <a:rPr lang="fi-FI" sz="2000" dirty="0"/>
              <a:t>Korvaa neitseellisen bitumin lähes kokonaan. On myös halvempi!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b="1" dirty="0"/>
              <a:t>Yhteystiedot</a:t>
            </a:r>
            <a:r>
              <a:rPr lang="fi-FI" sz="2000" u="sng" dirty="0"/>
              <a:t>: </a:t>
            </a:r>
            <a:r>
              <a:rPr lang="fi-FI" sz="2000" u="sng" dirty="0">
                <a:hlinkClick r:id="rId5"/>
              </a:rPr>
              <a:t>kimmo@tarpaper.fi</a:t>
            </a:r>
            <a:r>
              <a:rPr lang="fi-FI" sz="2000" u="sng" dirty="0"/>
              <a:t>, </a:t>
            </a:r>
          </a:p>
          <a:p>
            <a:pPr marL="0" indent="0">
              <a:buNone/>
            </a:pPr>
            <a:r>
              <a:rPr lang="fi-FI" sz="2000" u="sng" dirty="0"/>
              <a:t>p. </a:t>
            </a:r>
            <a:r>
              <a:rPr lang="fi-FI" sz="2000" dirty="0"/>
              <a:t>0400 49 4701</a:t>
            </a:r>
          </a:p>
          <a:p>
            <a:pPr marL="0" indent="0">
              <a:buNone/>
            </a:pPr>
            <a:r>
              <a:rPr lang="fi-FI" sz="2000" dirty="0"/>
              <a:t>www.tarpaper.fi</a:t>
            </a:r>
          </a:p>
          <a:p>
            <a:pPr marL="0" indent="0">
              <a:buNone/>
            </a:pPr>
            <a:endParaRPr lang="fi-FI" sz="2000" u="sng" dirty="0"/>
          </a:p>
        </p:txBody>
      </p:sp>
    </p:spTree>
    <p:extLst>
      <p:ext uri="{BB962C8B-B14F-4D97-AF65-F5344CB8AC3E}">
        <p14:creationId xmlns:p14="http://schemas.microsoft.com/office/powerpoint/2010/main" val="19446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i-FI" b="1" u="sng" dirty="0"/>
              <a:t>Alueellinen elinvoima </a:t>
            </a:r>
          </a:p>
          <a:p>
            <a:r>
              <a:rPr lang="fi-FI" dirty="0"/>
              <a:t>Kiertotaloudessa 600 milj. € bisnes Pirkanmaalla?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b="1" u="sng" dirty="0"/>
              <a:t>Mitä se on </a:t>
            </a:r>
          </a:p>
          <a:p>
            <a:pPr>
              <a:buFontTx/>
              <a:buChar char="-"/>
            </a:pPr>
            <a:r>
              <a:rPr lang="fi-FI" dirty="0"/>
              <a:t>Tavarat palveluina (valaistus palveluna) </a:t>
            </a:r>
          </a:p>
          <a:p>
            <a:pPr>
              <a:buFontTx/>
              <a:buChar char="-"/>
            </a:pPr>
            <a:r>
              <a:rPr lang="fi-FI" dirty="0"/>
              <a:t>Osaamisen myyminen (</a:t>
            </a:r>
            <a:r>
              <a:rPr lang="fi-FI" dirty="0" err="1"/>
              <a:t>Soilfood</a:t>
            </a:r>
            <a:r>
              <a:rPr lang="fi-FI" dirty="0"/>
              <a:t>)</a:t>
            </a:r>
          </a:p>
          <a:p>
            <a:pPr>
              <a:buFontTx/>
              <a:buChar char="-"/>
            </a:pPr>
            <a:r>
              <a:rPr lang="fi-FI" dirty="0"/>
              <a:t>Vuokraus-, huolto-, korjauspalvelut</a:t>
            </a:r>
          </a:p>
          <a:p>
            <a:pPr>
              <a:buFontTx/>
              <a:buChar char="-"/>
            </a:pPr>
            <a:r>
              <a:rPr lang="fi-FI" dirty="0"/>
              <a:t>Tienaaminen omalla omaisuudella (</a:t>
            </a:r>
            <a:r>
              <a:rPr lang="fi-FI" dirty="0" err="1"/>
              <a:t>Airbnb</a:t>
            </a:r>
            <a:r>
              <a:rPr lang="fi-FI" dirty="0"/>
              <a:t>)</a:t>
            </a:r>
          </a:p>
          <a:p>
            <a:pPr>
              <a:buFontTx/>
              <a:buChar char="-"/>
            </a:pPr>
            <a:r>
              <a:rPr lang="fi-FI" dirty="0" err="1"/>
              <a:t>Cleantech</a:t>
            </a:r>
            <a:endParaRPr lang="fi-FI" dirty="0"/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1043608" y="188640"/>
            <a:ext cx="7344816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tx1"/>
                </a:solidFill>
              </a:rPr>
              <a:t>Mitä ja miksi kiertotalous</a:t>
            </a:r>
            <a:endParaRPr lang="fi-F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i-FI" b="1" u="sng" dirty="0"/>
              <a:t>Hyvinvointia kuntiin</a:t>
            </a:r>
          </a:p>
          <a:p>
            <a:r>
              <a:rPr lang="fi-FI" dirty="0"/>
              <a:t>Ilmastotavoitteet</a:t>
            </a:r>
          </a:p>
          <a:p>
            <a:r>
              <a:rPr lang="fi-FI" dirty="0"/>
              <a:t>Työpaikat ja työllistäminen</a:t>
            </a:r>
          </a:p>
          <a:p>
            <a:r>
              <a:rPr lang="fi-FI" dirty="0"/>
              <a:t>Yhteisöllisyys</a:t>
            </a:r>
          </a:p>
          <a:p>
            <a:r>
              <a:rPr lang="fi-FI" dirty="0"/>
              <a:t>Paikallisdemokratia</a:t>
            </a:r>
          </a:p>
          <a:p>
            <a:r>
              <a:rPr lang="fi-FI" dirty="0"/>
              <a:t>Hyödykkeitä kuntalaisille</a:t>
            </a:r>
          </a:p>
          <a:p>
            <a:r>
              <a:rPr lang="fi-FI" dirty="0"/>
              <a:t>Rahan säästäminen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u="sng" dirty="0"/>
              <a:t>Mitä se on</a:t>
            </a:r>
          </a:p>
          <a:p>
            <a:r>
              <a:rPr lang="fi-FI" dirty="0"/>
              <a:t>Vähemmät tavaraa, vähemmän päästöjä</a:t>
            </a:r>
          </a:p>
          <a:p>
            <a:r>
              <a:rPr lang="fi-FI" dirty="0"/>
              <a:t>Huolto ja  kunnostaminen tarvitsevat enemmän käsiä </a:t>
            </a:r>
          </a:p>
          <a:p>
            <a:r>
              <a:rPr lang="fi-FI" dirty="0"/>
              <a:t>Kuntalaisten ideoimat kokeilut</a:t>
            </a:r>
          </a:p>
          <a:p>
            <a:r>
              <a:rPr lang="fi-FI" dirty="0"/>
              <a:t>Materiaalien tuhlaus hallintaan</a:t>
            </a:r>
          </a:p>
          <a:p>
            <a:endParaRPr lang="fi-FI" dirty="0"/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1043608" y="188640"/>
            <a:ext cx="7344816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tx1"/>
                </a:solidFill>
              </a:rPr>
              <a:t>Mitä ja miksi kiertotalous</a:t>
            </a:r>
            <a:endParaRPr lang="fi-F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2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DC85A7EC-2CEE-4662-8CD9-D52704D2B334}"/>
              </a:ext>
            </a:extLst>
          </p:cNvPr>
          <p:cNvSpPr txBox="1">
            <a:spLocks/>
          </p:cNvSpPr>
          <p:nvPr/>
        </p:nvSpPr>
        <p:spPr>
          <a:xfrm>
            <a:off x="5364088" y="3681446"/>
            <a:ext cx="3672408" cy="183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dirty="0">
                <a:solidFill>
                  <a:schemeClr val="tx1"/>
                </a:solidFill>
              </a:rPr>
              <a:t>Oman toiminnan materiaalitehokkuus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5472608" cy="307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791926"/>
            <a:ext cx="5446687" cy="306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765174"/>
            <a:ext cx="76392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Kuntien rooli kiertotaloudessa</a:t>
            </a:r>
          </a:p>
        </p:txBody>
      </p:sp>
    </p:spTree>
    <p:extLst>
      <p:ext uri="{BB962C8B-B14F-4D97-AF65-F5344CB8AC3E}">
        <p14:creationId xmlns:p14="http://schemas.microsoft.com/office/powerpoint/2010/main" val="10685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61817736-F181-4B26-AF58-6836294D9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03" y="115516"/>
            <a:ext cx="4759422" cy="252028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05C25FB-4E40-4605-B02B-D1AD4D0DF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2316" y="113780"/>
            <a:ext cx="4104456" cy="2965087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25656" y="2471377"/>
            <a:ext cx="76392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Kuntien rooli kiertotaloudessa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827B66E4-E4E6-432E-8212-2A8E0B7DED1D}"/>
              </a:ext>
            </a:extLst>
          </p:cNvPr>
          <p:cNvSpPr txBox="1">
            <a:spLocks/>
          </p:cNvSpPr>
          <p:nvPr/>
        </p:nvSpPr>
        <p:spPr>
          <a:xfrm>
            <a:off x="3946120" y="3449957"/>
            <a:ext cx="3672408" cy="183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dirty="0">
                <a:solidFill>
                  <a:schemeClr val="tx1"/>
                </a:solidFill>
              </a:rPr>
              <a:t>Hyödyntää kierrätysmateriaaleja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AF9C23F-1B5C-4CE8-A517-6339AC2ECD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449957"/>
            <a:ext cx="2448272" cy="33123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579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44080"/>
            <a:ext cx="6191250" cy="160020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60C732A-5367-4FC0-85EA-CDB03094A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3122506"/>
            <a:ext cx="4788024" cy="349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8165B8EC-76E5-4CB3-B2F1-96520E12FD7D}"/>
              </a:ext>
            </a:extLst>
          </p:cNvPr>
          <p:cNvSpPr txBox="1">
            <a:spLocks/>
          </p:cNvSpPr>
          <p:nvPr/>
        </p:nvSpPr>
        <p:spPr>
          <a:xfrm>
            <a:off x="5311319" y="2665485"/>
            <a:ext cx="3672408" cy="183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dirty="0">
                <a:solidFill>
                  <a:schemeClr val="tx1"/>
                </a:solidFill>
              </a:rPr>
              <a:t>Nostaa omaisuuden käyttöastetta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06C52CF0-D382-4A5F-AA67-842735EC8441}"/>
              </a:ext>
            </a:extLst>
          </p:cNvPr>
          <p:cNvSpPr txBox="1">
            <a:spLocks/>
          </p:cNvSpPr>
          <p:nvPr/>
        </p:nvSpPr>
        <p:spPr>
          <a:xfrm>
            <a:off x="341834" y="1992397"/>
            <a:ext cx="76392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>
                <a:solidFill>
                  <a:schemeClr val="tx1"/>
                </a:solidFill>
              </a:rPr>
              <a:t>Kuntien rooli kiertotaloudessa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5603" y="58972"/>
            <a:ext cx="4211944" cy="24531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B0AC38BF-FD1D-49BF-AE61-A818960CD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3766073"/>
            <a:ext cx="6569128" cy="305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2586ECC4-315A-4521-9825-AB132FD00ECE}"/>
              </a:ext>
            </a:extLst>
          </p:cNvPr>
          <p:cNvSpPr txBox="1">
            <a:spLocks/>
          </p:cNvSpPr>
          <p:nvPr/>
        </p:nvSpPr>
        <p:spPr>
          <a:xfrm>
            <a:off x="539552" y="2567578"/>
            <a:ext cx="76392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tx1"/>
                </a:solidFill>
              </a:rPr>
              <a:t>Kuntien rooli kiertotaloudessa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8165B8EC-76E5-4CB3-B2F1-96520E12FD7D}"/>
              </a:ext>
            </a:extLst>
          </p:cNvPr>
          <p:cNvSpPr txBox="1">
            <a:spLocks/>
          </p:cNvSpPr>
          <p:nvPr/>
        </p:nvSpPr>
        <p:spPr>
          <a:xfrm>
            <a:off x="5679788" y="1772816"/>
            <a:ext cx="3277802" cy="9720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dirty="0">
                <a:solidFill>
                  <a:schemeClr val="tx1"/>
                </a:solidFill>
              </a:rPr>
              <a:t>Kehittää uutta</a:t>
            </a:r>
          </a:p>
        </p:txBody>
      </p:sp>
    </p:spTree>
    <p:extLst>
      <p:ext uri="{BB962C8B-B14F-4D97-AF65-F5344CB8AC3E}">
        <p14:creationId xmlns:p14="http://schemas.microsoft.com/office/powerpoint/2010/main" val="28510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6416" y="116632"/>
            <a:ext cx="7639200" cy="1143000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Kiertotalous Pirkanmaalla</a:t>
            </a:r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1008132" y="188640"/>
            <a:ext cx="7344816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Mitä Pirkanmaan liitto tekee?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484784"/>
            <a:ext cx="4942944" cy="513730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fi-FI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i-FI" sz="3800" b="1" dirty="0">
                <a:latin typeface="Arial" panose="020B0604020202020204" pitchFamily="34" charset="0"/>
                <a:cs typeface="Arial" panose="020B0604020202020204" pitchFamily="34" charset="0"/>
              </a:rPr>
              <a:t>Kehittämistoiminta</a:t>
            </a:r>
          </a:p>
          <a:p>
            <a:pPr marL="0" indent="0" algn="ctr"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u="sng" dirty="0">
                <a:latin typeface="Arial" panose="020B0604020202020204" pitchFamily="34" charset="0"/>
                <a:cs typeface="Arial" panose="020B0604020202020204" pitchFamily="34" charset="0"/>
              </a:rPr>
              <a:t>Yhteistyöfoorumi,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luomme puitteita kuntayhteistyölle ja valtion yhteistyölle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Kokoontumisia erilaisten rajapintojen yli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u="sng" dirty="0">
                <a:latin typeface="Arial" panose="020B0604020202020204" pitchFamily="34" charset="0"/>
                <a:cs typeface="Arial" panose="020B0604020202020204" pitchFamily="34" charset="0"/>
              </a:rPr>
              <a:t>Elinkeinoelämä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n muutokseen sopeutuminen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Neutraali toimija, joka kannustaa rohkeuteen, muutosvalmiuteen ja ennakkoluulottomuuteen.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5115957" y="2780928"/>
            <a:ext cx="3998456" cy="30963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52000" indent="-252000" algn="l" defTabSz="914400" rtl="0" eaLnBrk="1" latinLnBrk="0" hangingPunct="1">
              <a:spcBef>
                <a:spcPct val="20000"/>
              </a:spcBef>
              <a:buFont typeface="Microsoft Sans Serif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900" b="1" dirty="0">
                <a:latin typeface="Arial" panose="020B0604020202020204" pitchFamily="34" charset="0"/>
                <a:cs typeface="Arial" panose="020B0604020202020204" pitchFamily="34" charset="0"/>
              </a:rPr>
              <a:t>Kiertotalous</a:t>
            </a:r>
          </a:p>
          <a:p>
            <a:pPr marL="0" indent="0" algn="ctr">
              <a:buNone/>
            </a:pPr>
            <a:endParaRPr lang="fi-F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Pirkanmaan </a:t>
            </a:r>
            <a:r>
              <a:rPr lang="fi-FI" sz="1600" u="sng" dirty="0">
                <a:latin typeface="Arial" panose="020B0604020202020204" pitchFamily="34" charset="0"/>
                <a:cs typeface="Arial" panose="020B0604020202020204" pitchFamily="34" charset="0"/>
              </a:rPr>
              <a:t>maakuntaohjelmassa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fi-FI" sz="1600" u="sng" dirty="0">
                <a:latin typeface="Arial" panose="020B0604020202020204" pitchFamily="34" charset="0"/>
                <a:cs typeface="Arial" panose="020B0604020202020204" pitchFamily="34" charset="0"/>
              </a:rPr>
              <a:t>älykkään erikoistumisen strategia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ssa kiertotalous on nostettu toiminnan kärjeksi.</a:t>
            </a:r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u="sng" dirty="0">
                <a:latin typeface="Arial" panose="020B0604020202020204" pitchFamily="34" charset="0"/>
                <a:cs typeface="Arial" panose="020B0604020202020204" pitchFamily="34" charset="0"/>
              </a:rPr>
              <a:t>=&gt; Pirkanmaan liitto auttaa kuntia: </a:t>
            </a:r>
          </a:p>
          <a:p>
            <a:pPr marL="0" indent="0">
              <a:buNone/>
            </a:pPr>
            <a:r>
              <a:rPr lang="fi-FI" sz="1600" u="sng" dirty="0">
                <a:latin typeface="Arial" panose="020B0604020202020204" pitchFamily="34" charset="0"/>
                <a:cs typeface="Arial" panose="020B0604020202020204" pitchFamily="34" charset="0"/>
              </a:rPr>
              <a:t>vahvistaa rooliaan kiertotalouden mahdollistajana sekä kiertotalousyhteistyön kehittäjänä ja ylläpitäjänä. </a:t>
            </a:r>
          </a:p>
          <a:p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Kiertotalous &amp; aluekehittäminen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1600200"/>
            <a:ext cx="8136904" cy="4525963"/>
          </a:xfrm>
        </p:spPr>
        <p:txBody>
          <a:bodyPr>
            <a:normAutofit/>
          </a:bodyPr>
          <a:lstStyle/>
          <a:p>
            <a:pPr marL="252000" lvl="1" indent="0">
              <a:buNone/>
            </a:pPr>
            <a:r>
              <a:rPr lang="fi-FI" dirty="0"/>
              <a:t>Kiertotalous on tehokas väline alueellisen elinvoiman kehittämiselle</a:t>
            </a:r>
          </a:p>
          <a:p>
            <a:pPr marL="252000" lvl="1" indent="0">
              <a:buNone/>
            </a:pPr>
            <a:r>
              <a:rPr lang="fi-FI" dirty="0"/>
              <a:t>- Kunnissa  avainasemassa </a:t>
            </a:r>
            <a:r>
              <a:rPr lang="fi-FI" b="1" dirty="0"/>
              <a:t>kunnanjohtajat ja elinkeinojohtajat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Onko kuntien elinkeinostrategioissa tunnistettu kiertotaloutta?</a:t>
            </a:r>
          </a:p>
          <a:p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83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rkanmaan liitto PowerPoint-malli">
  <a:themeElements>
    <a:clrScheme name="Pirkanmaan liitto">
      <a:dk1>
        <a:sysClr val="windowText" lastClr="000000"/>
      </a:dk1>
      <a:lt1>
        <a:sysClr val="window" lastClr="FFFFFF"/>
      </a:lt1>
      <a:dk2>
        <a:srgbClr val="527D0A"/>
      </a:dk2>
      <a:lt2>
        <a:srgbClr val="EE7A14"/>
      </a:lt2>
      <a:accent1>
        <a:srgbClr val="E89500"/>
      </a:accent1>
      <a:accent2>
        <a:srgbClr val="C70400"/>
      </a:accent2>
      <a:accent3>
        <a:srgbClr val="E0D800"/>
      </a:accent3>
      <a:accent4>
        <a:srgbClr val="A1D045"/>
      </a:accent4>
      <a:accent5>
        <a:srgbClr val="C66549"/>
      </a:accent5>
      <a:accent6>
        <a:srgbClr val="18C4F7"/>
      </a:accent6>
      <a:hlink>
        <a:srgbClr val="0699C4"/>
      </a:hlink>
      <a:folHlink>
        <a:srgbClr val="00800C"/>
      </a:folHlink>
    </a:clrScheme>
    <a:fontScheme name="Pirkanmaan liitto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Pirkanmaan liitto">
      <a:dk1>
        <a:sysClr val="windowText" lastClr="000000"/>
      </a:dk1>
      <a:lt1>
        <a:sysClr val="window" lastClr="FFFFFF"/>
      </a:lt1>
      <a:dk2>
        <a:srgbClr val="527D0A"/>
      </a:dk2>
      <a:lt2>
        <a:srgbClr val="EE7A14"/>
      </a:lt2>
      <a:accent1>
        <a:srgbClr val="E89500"/>
      </a:accent1>
      <a:accent2>
        <a:srgbClr val="C70400"/>
      </a:accent2>
      <a:accent3>
        <a:srgbClr val="E0D800"/>
      </a:accent3>
      <a:accent4>
        <a:srgbClr val="A1D045"/>
      </a:accent4>
      <a:accent5>
        <a:srgbClr val="C66549"/>
      </a:accent5>
      <a:accent6>
        <a:srgbClr val="18C4F7"/>
      </a:accent6>
      <a:hlink>
        <a:srgbClr val="02FF30"/>
      </a:hlink>
      <a:folHlink>
        <a:srgbClr val="00800C"/>
      </a:folHlink>
    </a:clrScheme>
    <a:fontScheme name="Pirkanmaan liitto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Pirkanmaan liitto">
      <a:dk1>
        <a:sysClr val="windowText" lastClr="000000"/>
      </a:dk1>
      <a:lt1>
        <a:sysClr val="window" lastClr="FFFFFF"/>
      </a:lt1>
      <a:dk2>
        <a:srgbClr val="527D0A"/>
      </a:dk2>
      <a:lt2>
        <a:srgbClr val="EE7A14"/>
      </a:lt2>
      <a:accent1>
        <a:srgbClr val="E89500"/>
      </a:accent1>
      <a:accent2>
        <a:srgbClr val="C70400"/>
      </a:accent2>
      <a:accent3>
        <a:srgbClr val="E0D800"/>
      </a:accent3>
      <a:accent4>
        <a:srgbClr val="A1D045"/>
      </a:accent4>
      <a:accent5>
        <a:srgbClr val="C66549"/>
      </a:accent5>
      <a:accent6>
        <a:srgbClr val="18C4F7"/>
      </a:accent6>
      <a:hlink>
        <a:srgbClr val="02FF30"/>
      </a:hlink>
      <a:folHlink>
        <a:srgbClr val="00800C"/>
      </a:folHlink>
    </a:clrScheme>
    <a:fontScheme name="Pirkanmaan liitto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Pirkanmaan liitto PowerPoint-malli</Template>
  <TotalTime>1826</TotalTime>
  <Words>527</Words>
  <Application>Microsoft Office PowerPoint</Application>
  <PresentationFormat>Näytössä katseltava diaesitys (4:3)</PresentationFormat>
  <Paragraphs>164</Paragraphs>
  <Slides>19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4" baseType="lpstr">
      <vt:lpstr>Arial</vt:lpstr>
      <vt:lpstr>Courier New</vt:lpstr>
      <vt:lpstr>Microsoft Sans Serif</vt:lpstr>
      <vt:lpstr>Wingdings</vt:lpstr>
      <vt:lpstr>Pirkanmaan liitto PowerPoint-malli</vt:lpstr>
      <vt:lpstr>Kiertotalous Pirkanmaalla</vt:lpstr>
      <vt:lpstr>PowerPoint-esitys</vt:lpstr>
      <vt:lpstr>PowerPoint-esitys</vt:lpstr>
      <vt:lpstr>Kuntien rooli kiertotaloudessa</vt:lpstr>
      <vt:lpstr>Kuntien rooli kiertotaloudessa</vt:lpstr>
      <vt:lpstr>PowerPoint-esitys</vt:lpstr>
      <vt:lpstr>PowerPoint-esitys</vt:lpstr>
      <vt:lpstr>Kiertotalous Pirkanmaalla</vt:lpstr>
      <vt:lpstr>Kiertotalous &amp; aluekehittäminen</vt:lpstr>
      <vt:lpstr>PowerPoint-esitys</vt:lpstr>
      <vt:lpstr>PowerPoint-esitys</vt:lpstr>
      <vt:lpstr>PowerPoint-esitys</vt:lpstr>
      <vt:lpstr>Keskusteltavaksi</vt:lpstr>
      <vt:lpstr>PowerPoint-esitys</vt:lpstr>
      <vt:lpstr>Kalusteet ja materiaalit kiertoon</vt:lpstr>
      <vt:lpstr>Kaluston ulosmyynti</vt:lpstr>
      <vt:lpstr>Kiinteistöt</vt:lpstr>
      <vt:lpstr>PowerPoint-esitys</vt:lpstr>
      <vt:lpstr>PowerPoint-esitys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Hannele Tiitto</dc:creator>
  <cp:lastModifiedBy>Kerkkä Valeria</cp:lastModifiedBy>
  <cp:revision>63</cp:revision>
  <dcterms:created xsi:type="dcterms:W3CDTF">2019-03-21T09:48:16Z</dcterms:created>
  <dcterms:modified xsi:type="dcterms:W3CDTF">2019-09-18T09:59:36Z</dcterms:modified>
</cp:coreProperties>
</file>