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7" r:id="rId3"/>
    <p:sldId id="302" r:id="rId4"/>
    <p:sldId id="334" r:id="rId5"/>
    <p:sldId id="333" r:id="rId6"/>
    <p:sldId id="310" r:id="rId7"/>
    <p:sldId id="335" r:id="rId8"/>
    <p:sldId id="336" r:id="rId9"/>
    <p:sldId id="314" r:id="rId10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9999"/>
    <a:srgbClr val="759D33"/>
    <a:srgbClr val="008080"/>
    <a:srgbClr val="148A29"/>
    <a:srgbClr val="FF9966"/>
    <a:srgbClr val="F6912C"/>
    <a:srgbClr val="189DF8"/>
    <a:srgbClr val="1AB233"/>
    <a:srgbClr val="84D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2" autoAdjust="0"/>
  </p:normalViewPr>
  <p:slideViewPr>
    <p:cSldViewPr snapToGrid="0" snapToObjects="1">
      <p:cViewPr varScale="1">
        <p:scale>
          <a:sx n="55" d="100"/>
          <a:sy n="55" d="100"/>
        </p:scale>
        <p:origin x="11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762" y="-12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AE55-0C82-4D57-9F91-4CBA3D6DD7AB}" type="datetimeFigureOut">
              <a:rPr lang="fi-FI" smtClean="0"/>
              <a:pPr/>
              <a:t>13.9.2019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6" y="9430098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9" y="9430098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229EC-BD9E-4230-A4FC-5E6FBB0B4C7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620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AA8FF-215C-472F-A8C7-7C757995D4A7}" type="datetimeFigureOut">
              <a:rPr lang="fi-FI" smtClean="0"/>
              <a:pPr/>
              <a:t>13.9.2019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6" y="9430098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9" y="9430098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C8229-B5CC-44AB-AB45-F2763324C7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939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buFont typeface="Courier New" pitchFamily="49" charset="0"/>
      <a:buChar char="o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buFont typeface="Arial" pitchFamily="34" charset="0"/>
      <a:buChar char="∙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690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115616" y="1556793"/>
            <a:ext cx="7342584" cy="1512167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Esityksen nimi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26568" y="3600000"/>
            <a:ext cx="5720680" cy="2209800"/>
          </a:xfrm>
        </p:spPr>
        <p:txBody>
          <a:bodyPr>
            <a:noAutofit/>
          </a:bodyPr>
          <a:lstStyle>
            <a:lvl1pPr marL="0" indent="0" algn="ctr">
              <a:buNone/>
              <a:defRPr b="0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Esityksen pitäjä / organisaation nimi</a:t>
            </a:r>
          </a:p>
          <a:p>
            <a:r>
              <a:rPr lang="fi-FI" dirty="0" smtClean="0"/>
              <a:t>tilaisuus, päivämäärä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teksti+pyöreä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112000" y="2091600"/>
            <a:ext cx="5400000" cy="5400000"/>
          </a:xfrm>
          <a:prstGeom prst="ellipse">
            <a:avLst/>
          </a:prstGeom>
          <a:ln w="19050">
            <a:solidFill>
              <a:schemeClr val="bg2"/>
            </a:solidFill>
          </a:ln>
          <a:effectLst>
            <a:outerShdw blurRad="152400" dist="25400" dir="8100000" algn="tl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 marL="0" indent="0">
              <a:buNone/>
              <a:defRPr sz="1600" b="0" i="1">
                <a:solidFill>
                  <a:srgbClr val="FF0000"/>
                </a:solidFill>
                <a:effectLst/>
              </a:defRPr>
            </a:lvl1pPr>
          </a:lstStyle>
          <a:p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14D4-D9BA-438D-B2CF-2F4AE6A981BB}" type="datetime1">
              <a:rPr lang="fi-FI" smtClean="0"/>
              <a:t>13.9.2019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3587452" cy="4525963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600">
                <a:solidFill>
                  <a:schemeClr val="tx1"/>
                </a:solidFill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 pyöreäkuva (is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13"/>
          <p:cNvSpPr>
            <a:spLocks noGrp="1"/>
          </p:cNvSpPr>
          <p:nvPr>
            <p:ph type="pic" sz="quarter" idx="13" hasCustomPrompt="1"/>
          </p:nvPr>
        </p:nvSpPr>
        <p:spPr>
          <a:xfrm>
            <a:off x="3275856" y="1197352"/>
            <a:ext cx="6912000" cy="6912000"/>
          </a:xfrm>
          <a:prstGeom prst="ellipse">
            <a:avLst/>
          </a:prstGeom>
          <a:ln w="19050">
            <a:solidFill>
              <a:schemeClr val="bg2"/>
            </a:solidFill>
          </a:ln>
          <a:effectLst>
            <a:outerShdw blurRad="152400" dist="25400" dir="8100000" algn="tl" rotWithShape="0">
              <a:prstClr val="black">
                <a:alpha val="60000"/>
              </a:prstClr>
            </a:outerShdw>
          </a:effectLst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600" i="1">
                <a:solidFill>
                  <a:srgbClr val="FF0000"/>
                </a:solidFill>
              </a:defRPr>
            </a:lvl1pPr>
          </a:lstStyle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403648" y="4653136"/>
            <a:ext cx="1944216" cy="1656184"/>
          </a:xfrm>
        </p:spPr>
        <p:txBody>
          <a:bodyPr anchor="ctr">
            <a:noAutofit/>
          </a:bodyPr>
          <a:lstStyle>
            <a:lvl1pPr marL="0" indent="0">
              <a:lnSpc>
                <a:spcPts val="1600"/>
              </a:lnSpc>
              <a:buNone/>
              <a:defRPr sz="16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Kuvan selitetekstiä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83AB-22E0-4A29-A1A8-28558CFBAB2B}" type="datetime1">
              <a:rPr lang="fi-FI" smtClean="0"/>
              <a:t>13.9.2019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6624736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BE14-A707-425B-9B2E-CA0699E42322}" type="datetime1">
              <a:rPr lang="fi-FI" smtClean="0"/>
              <a:t>13.9.2019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C608-D198-4A1D-A61F-DEC4D6F7EE83}" type="datetime1">
              <a:rPr lang="fi-FI" smtClean="0"/>
              <a:t>13.9.2019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7"/>
          <p:cNvSpPr>
            <a:spLocks noGrp="1"/>
          </p:cNvSpPr>
          <p:nvPr>
            <p:ph type="pic" sz="quarter" idx="13" hasCustomPrompt="1"/>
          </p:nvPr>
        </p:nvSpPr>
        <p:spPr>
          <a:xfrm>
            <a:off x="547200" y="-27000"/>
            <a:ext cx="8604000" cy="6912000"/>
          </a:xfrm>
          <a:custGeom>
            <a:avLst/>
            <a:gdLst>
              <a:gd name="connsiteX0" fmla="*/ 0 w 8604250"/>
              <a:gd name="connsiteY0" fmla="*/ 0 h 6858000"/>
              <a:gd name="connsiteX1" fmla="*/ 8604250 w 8604250"/>
              <a:gd name="connsiteY1" fmla="*/ 0 h 6858000"/>
              <a:gd name="connsiteX2" fmla="*/ 8604250 w 8604250"/>
              <a:gd name="connsiteY2" fmla="*/ 6858000 h 6858000"/>
              <a:gd name="connsiteX3" fmla="*/ 0 w 8604250"/>
              <a:gd name="connsiteY3" fmla="*/ 6858000 h 6858000"/>
              <a:gd name="connsiteX4" fmla="*/ 0 w 8604250"/>
              <a:gd name="connsiteY4" fmla="*/ 0 h 6858000"/>
              <a:gd name="connsiteX0" fmla="*/ 8122 w 8612372"/>
              <a:gd name="connsiteY0" fmla="*/ 0 h 6858000"/>
              <a:gd name="connsiteX1" fmla="*/ 8612372 w 8612372"/>
              <a:gd name="connsiteY1" fmla="*/ 0 h 6858000"/>
              <a:gd name="connsiteX2" fmla="*/ 8612372 w 8612372"/>
              <a:gd name="connsiteY2" fmla="*/ 6858000 h 6858000"/>
              <a:gd name="connsiteX3" fmla="*/ 8122 w 8612372"/>
              <a:gd name="connsiteY3" fmla="*/ 6858000 h 6858000"/>
              <a:gd name="connsiteX4" fmla="*/ 0 w 8612372"/>
              <a:gd name="connsiteY4" fmla="*/ 3327991 h 6858000"/>
              <a:gd name="connsiteX5" fmla="*/ 8122 w 8612372"/>
              <a:gd name="connsiteY5" fmla="*/ 0 h 6858000"/>
              <a:gd name="connsiteX0" fmla="*/ 8122 w 8612372"/>
              <a:gd name="connsiteY0" fmla="*/ 0 h 6858000"/>
              <a:gd name="connsiteX1" fmla="*/ 8612372 w 8612372"/>
              <a:gd name="connsiteY1" fmla="*/ 0 h 6858000"/>
              <a:gd name="connsiteX2" fmla="*/ 8612372 w 8612372"/>
              <a:gd name="connsiteY2" fmla="*/ 6858000 h 6858000"/>
              <a:gd name="connsiteX3" fmla="*/ 8122 w 8612372"/>
              <a:gd name="connsiteY3" fmla="*/ 6858000 h 6858000"/>
              <a:gd name="connsiteX4" fmla="*/ 0 w 8612372"/>
              <a:gd name="connsiteY4" fmla="*/ 3327991 h 6858000"/>
              <a:gd name="connsiteX5" fmla="*/ 8122 w 8612372"/>
              <a:gd name="connsiteY5" fmla="*/ 0 h 6858000"/>
              <a:gd name="connsiteX0" fmla="*/ 8122 w 8612372"/>
              <a:gd name="connsiteY0" fmla="*/ 0 h 6858000"/>
              <a:gd name="connsiteX1" fmla="*/ 8612372 w 8612372"/>
              <a:gd name="connsiteY1" fmla="*/ 0 h 6858000"/>
              <a:gd name="connsiteX2" fmla="*/ 8612372 w 8612372"/>
              <a:gd name="connsiteY2" fmla="*/ 6858000 h 6858000"/>
              <a:gd name="connsiteX3" fmla="*/ 8122 w 8612372"/>
              <a:gd name="connsiteY3" fmla="*/ 6858000 h 6858000"/>
              <a:gd name="connsiteX4" fmla="*/ 0 w 8612372"/>
              <a:gd name="connsiteY4" fmla="*/ 3327991 h 6858000"/>
              <a:gd name="connsiteX5" fmla="*/ 8122 w 8612372"/>
              <a:gd name="connsiteY5" fmla="*/ 0 h 6858000"/>
              <a:gd name="connsiteX0" fmla="*/ 8122 w 8612372"/>
              <a:gd name="connsiteY0" fmla="*/ 0 h 6858000"/>
              <a:gd name="connsiteX1" fmla="*/ 723014 w 8612372"/>
              <a:gd name="connsiteY1" fmla="*/ 0 h 6858000"/>
              <a:gd name="connsiteX2" fmla="*/ 8612372 w 8612372"/>
              <a:gd name="connsiteY2" fmla="*/ 0 h 6858000"/>
              <a:gd name="connsiteX3" fmla="*/ 8612372 w 8612372"/>
              <a:gd name="connsiteY3" fmla="*/ 6858000 h 6858000"/>
              <a:gd name="connsiteX4" fmla="*/ 8122 w 8612372"/>
              <a:gd name="connsiteY4" fmla="*/ 6858000 h 6858000"/>
              <a:gd name="connsiteX5" fmla="*/ 0 w 8612372"/>
              <a:gd name="connsiteY5" fmla="*/ 3327991 h 6858000"/>
              <a:gd name="connsiteX6" fmla="*/ 8122 w 8612372"/>
              <a:gd name="connsiteY6" fmla="*/ 0 h 6858000"/>
              <a:gd name="connsiteX0" fmla="*/ 8122 w 8612372"/>
              <a:gd name="connsiteY0" fmla="*/ 0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7" fmla="*/ 8122 w 8612372"/>
              <a:gd name="connsiteY7" fmla="*/ 0 h 6858000"/>
              <a:gd name="connsiteX0" fmla="*/ 8122 w 8612372"/>
              <a:gd name="connsiteY0" fmla="*/ 0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7" fmla="*/ 8122 w 8612372"/>
              <a:gd name="connsiteY7" fmla="*/ 0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712381 w 8612372"/>
              <a:gd name="connsiteY5" fmla="*/ 6847367 h 6858000"/>
              <a:gd name="connsiteX6" fmla="*/ 8122 w 8612372"/>
              <a:gd name="connsiteY6" fmla="*/ 6858000 h 6858000"/>
              <a:gd name="connsiteX7" fmla="*/ 0 w 8612372"/>
              <a:gd name="connsiteY7" fmla="*/ 3327991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712381 w 8612372"/>
              <a:gd name="connsiteY5" fmla="*/ 6847367 h 6858000"/>
              <a:gd name="connsiteX6" fmla="*/ 8122 w 8612372"/>
              <a:gd name="connsiteY6" fmla="*/ 6858000 h 6858000"/>
              <a:gd name="connsiteX7" fmla="*/ 0 w 8612372"/>
              <a:gd name="connsiteY7" fmla="*/ 3327991 h 6858000"/>
              <a:gd name="connsiteX0" fmla="*/ 723014 w 9335386"/>
              <a:gd name="connsiteY0" fmla="*/ 3327991 h 6858000"/>
              <a:gd name="connsiteX1" fmla="*/ 1446028 w 9335386"/>
              <a:gd name="connsiteY1" fmla="*/ 0 h 6858000"/>
              <a:gd name="connsiteX2" fmla="*/ 1446028 w 9335386"/>
              <a:gd name="connsiteY2" fmla="*/ 0 h 6858000"/>
              <a:gd name="connsiteX3" fmla="*/ 9335386 w 9335386"/>
              <a:gd name="connsiteY3" fmla="*/ 0 h 6858000"/>
              <a:gd name="connsiteX4" fmla="*/ 9335386 w 9335386"/>
              <a:gd name="connsiteY4" fmla="*/ 6858000 h 6858000"/>
              <a:gd name="connsiteX5" fmla="*/ 1435395 w 9335386"/>
              <a:gd name="connsiteY5" fmla="*/ 6847367 h 6858000"/>
              <a:gd name="connsiteX6" fmla="*/ 723014 w 9335386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938688"/>
              <a:gd name="connsiteY0" fmla="*/ 3327991 h 6858000"/>
              <a:gd name="connsiteX1" fmla="*/ 1049330 w 8938688"/>
              <a:gd name="connsiteY1" fmla="*/ 0 h 6858000"/>
              <a:gd name="connsiteX2" fmla="*/ 1049330 w 8938688"/>
              <a:gd name="connsiteY2" fmla="*/ 0 h 6858000"/>
              <a:gd name="connsiteX3" fmla="*/ 8938688 w 8938688"/>
              <a:gd name="connsiteY3" fmla="*/ 0 h 6858000"/>
              <a:gd name="connsiteX4" fmla="*/ 8938688 w 8938688"/>
              <a:gd name="connsiteY4" fmla="*/ 6858000 h 6858000"/>
              <a:gd name="connsiteX5" fmla="*/ 1038697 w 8938688"/>
              <a:gd name="connsiteY5" fmla="*/ 6847367 h 6858000"/>
              <a:gd name="connsiteX6" fmla="*/ 1772 w 8938688"/>
              <a:gd name="connsiteY6" fmla="*/ 3327991 h 6858000"/>
              <a:gd name="connsiteX0" fmla="*/ 1772 w 8579156"/>
              <a:gd name="connsiteY0" fmla="*/ 3327991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327991 h 6858000"/>
              <a:gd name="connsiteX0" fmla="*/ 1772 w 8579156"/>
              <a:gd name="connsiteY0" fmla="*/ 3480627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80627 h 6858000"/>
              <a:gd name="connsiteX0" fmla="*/ 1772 w 8579156"/>
              <a:gd name="connsiteY0" fmla="*/ 3309227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309227 h 6858000"/>
              <a:gd name="connsiteX0" fmla="*/ 1772 w 8579156"/>
              <a:gd name="connsiteY0" fmla="*/ 3309227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309227 h 6858000"/>
              <a:gd name="connsiteX0" fmla="*/ 1772 w 8579156"/>
              <a:gd name="connsiteY0" fmla="*/ 3461863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61863 h 6858000"/>
              <a:gd name="connsiteX0" fmla="*/ 1772 w 8579156"/>
              <a:gd name="connsiteY0" fmla="*/ 3461863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61863 h 6858000"/>
              <a:gd name="connsiteX0" fmla="*/ 1772 w 8579156"/>
              <a:gd name="connsiteY0" fmla="*/ 3461863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61863 h 6858000"/>
              <a:gd name="connsiteX0" fmla="*/ 0 w 8577384"/>
              <a:gd name="connsiteY0" fmla="*/ 3461863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61863 h 6858000"/>
              <a:gd name="connsiteX0" fmla="*/ 0 w 8577384"/>
              <a:gd name="connsiteY0" fmla="*/ 3461863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61863 h 6858000"/>
              <a:gd name="connsiteX0" fmla="*/ 0 w 8577384"/>
              <a:gd name="connsiteY0" fmla="*/ 3461863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61863 h 6858000"/>
              <a:gd name="connsiteX0" fmla="*/ 0 w 8577384"/>
              <a:gd name="connsiteY0" fmla="*/ 3435074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35074 h 6858000"/>
              <a:gd name="connsiteX0" fmla="*/ 0 w 8577384"/>
              <a:gd name="connsiteY0" fmla="*/ 3435074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350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7384" h="6858000">
                <a:moveTo>
                  <a:pt x="0" y="3435074"/>
                </a:moveTo>
                <a:cubicBezTo>
                  <a:pt x="46100" y="2181673"/>
                  <a:pt x="186062" y="1193346"/>
                  <a:pt x="688026" y="0"/>
                </a:cubicBezTo>
                <a:lnTo>
                  <a:pt x="688026" y="0"/>
                </a:lnTo>
                <a:lnTo>
                  <a:pt x="8577384" y="0"/>
                </a:lnTo>
                <a:lnTo>
                  <a:pt x="8577384" y="6858000"/>
                </a:lnTo>
                <a:lnTo>
                  <a:pt x="677393" y="6847367"/>
                </a:lnTo>
                <a:cubicBezTo>
                  <a:pt x="241458" y="5635711"/>
                  <a:pt x="21773" y="4616230"/>
                  <a:pt x="0" y="3435074"/>
                </a:cubicBezTo>
                <a:close/>
              </a:path>
            </a:pathLst>
          </a:custGeom>
        </p:spPr>
        <p:txBody>
          <a:bodyPr lIns="1440000" rIns="9000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sz="1600" i="1">
                <a:solidFill>
                  <a:srgbClr val="FF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Lisää esityksen kansikuva napsauttamalla kuvaketta.</a:t>
            </a:r>
            <a:br>
              <a:rPr lang="fi-FI" dirty="0" smtClean="0"/>
            </a:br>
            <a:r>
              <a:rPr lang="fi-FI" dirty="0" smtClean="0"/>
              <a:t>Voit käyttää myös valmiita, kuvallisia etusivu-pohjia, jotka löytyvät:</a:t>
            </a:r>
            <a:br>
              <a:rPr lang="fi-FI" dirty="0" smtClean="0"/>
            </a:br>
            <a:r>
              <a:rPr lang="fi-FI" dirty="0" smtClean="0"/>
              <a:t>M:\gkk_mallipohjat\4_Powerpoint_KANSI_mallit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VIE KUVA TAAKSE LISÄTÄKSESI TEKSTIT</a:t>
            </a:r>
          </a:p>
        </p:txBody>
      </p:sp>
      <p:sp>
        <p:nvSpPr>
          <p:cNvPr id="8" name="Otsikko 1"/>
          <p:cNvSpPr>
            <a:spLocks noGrp="1"/>
          </p:cNvSpPr>
          <p:nvPr>
            <p:ph type="ctrTitle" hasCustomPrompt="1"/>
          </p:nvPr>
        </p:nvSpPr>
        <p:spPr>
          <a:xfrm>
            <a:off x="1115616" y="1556793"/>
            <a:ext cx="7342584" cy="1512167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accent1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fi-FI" dirty="0" smtClean="0"/>
              <a:t>Esityksen nimi</a:t>
            </a:r>
            <a:endParaRPr lang="fi-FI" dirty="0"/>
          </a:p>
        </p:txBody>
      </p:sp>
      <p:sp>
        <p:nvSpPr>
          <p:cNvPr id="10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26568" y="3600000"/>
            <a:ext cx="5720680" cy="2209800"/>
          </a:xfrm>
        </p:spPr>
        <p:txBody>
          <a:bodyPr>
            <a:noAutofit/>
          </a:bodyPr>
          <a:lstStyle>
            <a:lvl1pPr marL="0" indent="0" algn="ctr">
              <a:buNone/>
              <a:defRPr b="0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Esityksen pitäjä / organisaation nimi</a:t>
            </a:r>
            <a:br>
              <a:rPr lang="fi-FI" dirty="0" smtClean="0"/>
            </a:br>
            <a:r>
              <a:rPr lang="fi-FI" dirty="0" smtClean="0"/>
              <a:t>tilaisuus, päivämäärä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FB42-35FF-422C-87BA-FB2027FD9E21}" type="datetime1">
              <a:rPr lang="fi-FI" smtClean="0"/>
              <a:t>13.9.2019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6336-6AF6-41E7-801B-71C185ECB5BE}" type="datetime1">
              <a:rPr lang="fi-FI" smtClean="0"/>
              <a:t>13.9.2019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5122800" y="1700808"/>
            <a:ext cx="35640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35640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03350" y="1484313"/>
            <a:ext cx="7272338" cy="7921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fi-FI" dirty="0" smtClean="0"/>
              <a:t>Alaotsikko tai ingressi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403648" y="2348879"/>
            <a:ext cx="7283152" cy="394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C8B6-5328-4282-82E4-63AB645C8FF8}" type="datetime1">
              <a:rPr lang="fi-FI" smtClean="0"/>
              <a:t>13.9.2019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sisältöä +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0432-C6D7-42F5-8BE3-48D53EAC92E4}" type="datetime1">
              <a:rPr lang="fi-FI" smtClean="0"/>
              <a:t>13.9.2019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5122800" y="2350800"/>
            <a:ext cx="3564000" cy="3949899"/>
          </a:xfr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●"/>
              <a:tabLst/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2350800"/>
            <a:ext cx="3564000" cy="394989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4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03350" y="1484313"/>
            <a:ext cx="7272338" cy="7921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fi-FI" dirty="0" smtClean="0"/>
              <a:t>Alaotsikko tai ingressi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5C6-C57D-4AA8-AD29-25527C713675}" type="datetime1">
              <a:rPr lang="fi-FI" smtClean="0"/>
              <a:t>13.9.2019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3898800" y="1700808"/>
            <a:ext cx="4788000" cy="45259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i="1" baseline="0">
                <a:solidFill>
                  <a:srgbClr val="FF0000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taulukko, kuva, </a:t>
            </a:r>
            <a:r>
              <a:rPr lang="fi-FI" dirty="0" err="1" smtClean="0"/>
              <a:t>graafi</a:t>
            </a:r>
            <a:r>
              <a:rPr lang="fi-FI" dirty="0" smtClean="0"/>
              <a:t> tai </a:t>
            </a:r>
            <a:r>
              <a:rPr lang="fi-FI" dirty="0" err="1" smtClean="0"/>
              <a:t>SmartArt</a:t>
            </a:r>
            <a:r>
              <a:rPr lang="fi-FI" dirty="0" smtClean="0"/>
              <a:t> kaavio napsauttamalla kuvaketta.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2304256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403648" y="5504458"/>
            <a:ext cx="6624736" cy="80486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6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Kuvan selitetekstiä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3A29-AADE-48B2-8945-BBBE6F97FDA1}" type="datetime1">
              <a:rPr lang="fi-FI" smtClean="0"/>
              <a:t>13.9.2019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403648" y="1405880"/>
            <a:ext cx="6624736" cy="41044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0" i="1">
                <a:solidFill>
                  <a:srgbClr val="FF0000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taulukko, kuva, </a:t>
            </a:r>
            <a:r>
              <a:rPr lang="fi-FI" dirty="0" err="1" smtClean="0"/>
              <a:t>graafi</a:t>
            </a:r>
            <a:r>
              <a:rPr lang="fi-FI" dirty="0" smtClean="0"/>
              <a:t> tai </a:t>
            </a:r>
            <a:r>
              <a:rPr lang="fi-FI" dirty="0" err="1" smtClean="0"/>
              <a:t>SmartArt</a:t>
            </a:r>
            <a:r>
              <a:rPr lang="fi-FI" dirty="0" smtClean="0"/>
              <a:t> kaavio napsauttamalla kuvaketta.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624736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 + pyöreäkuva(pien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CF7F-C7CC-4EAC-9F36-359DF7F45384}" type="datetime1">
              <a:rPr lang="fi-FI" smtClean="0"/>
              <a:t>13.9.2019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2304256" cy="4525963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3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176456" y="1700213"/>
            <a:ext cx="4500000" cy="4500000"/>
          </a:xfrm>
          <a:prstGeom prst="ellipse">
            <a:avLst/>
          </a:prstGeom>
          <a:ln w="19050">
            <a:solidFill>
              <a:schemeClr val="bg2"/>
            </a:solidFill>
          </a:ln>
          <a:effectLst>
            <a:outerShdw blurRad="127000" dist="50800" dir="2100000" algn="ctr" rotWithShape="0">
              <a:srgbClr val="000000">
                <a:alpha val="7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1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syke_vasenkaari_vaaleansini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3048"/>
            <a:ext cx="1298448" cy="68519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03648" y="1699200"/>
            <a:ext cx="728315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 rot="16200000">
            <a:off x="35496" y="404664"/>
            <a:ext cx="432049" cy="14401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CE51AD14-124C-456D-A533-DA12B1993468}" type="datetime1">
              <a:rPr lang="fi-FI" smtClean="0"/>
              <a:t>13.9.2019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 rot="16200000">
            <a:off x="-1044624" y="1988840"/>
            <a:ext cx="2592290" cy="14401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Taneli </a:t>
            </a:r>
            <a:r>
              <a:rPr lang="fi-FI" dirty="0" err="1" smtClean="0"/>
              <a:t>Duunari-Työntekijäinen</a:t>
            </a:r>
            <a:r>
              <a:rPr lang="fi-FI" dirty="0" smtClean="0"/>
              <a:t>, SYKE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62" r:id="rId4"/>
    <p:sldLayoutId id="2147483660" r:id="rId5"/>
    <p:sldLayoutId id="2147483663" r:id="rId6"/>
    <p:sldLayoutId id="2147483675" r:id="rId7"/>
    <p:sldLayoutId id="2147483657" r:id="rId8"/>
    <p:sldLayoutId id="2147483681" r:id="rId9"/>
    <p:sldLayoutId id="2147483686" r:id="rId10"/>
    <p:sldLayoutId id="2147483683" r:id="rId11"/>
    <p:sldLayoutId id="2147483654" r:id="rId12"/>
    <p:sldLayoutId id="2147483655" r:id="rId13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0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0301479719308333?via%3Dihub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\\kk11\sahimaa$\Documents\KIVIKI\Kokoukset\Kuvat\circular econom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6692"/>
            <a:ext cx="9204386" cy="715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899483" y="2976115"/>
            <a:ext cx="3405419" cy="1248786"/>
          </a:xfrm>
        </p:spPr>
        <p:txBody>
          <a:bodyPr/>
          <a:lstStyle/>
          <a:p>
            <a:r>
              <a:rPr lang="fi-FI" sz="2800" dirty="0" smtClean="0">
                <a:latin typeface="+mn-lt"/>
              </a:rPr>
              <a:t> Bio- ja kiertotalouden riskit</a:t>
            </a:r>
            <a:endParaRPr lang="fi-FI" sz="2800" dirty="0">
              <a:latin typeface="+mn-lt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899483" y="3898383"/>
            <a:ext cx="3131816" cy="531509"/>
          </a:xfrm>
        </p:spPr>
        <p:txBody>
          <a:bodyPr/>
          <a:lstStyle/>
          <a:p>
            <a:endParaRPr lang="fi-FI" sz="1600" dirty="0" smtClean="0">
              <a:solidFill>
                <a:schemeClr val="tx1"/>
              </a:solidFill>
            </a:endParaRPr>
          </a:p>
          <a:p>
            <a:endParaRPr lang="fi-FI" sz="1600" dirty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Jyri Seppälä, SYKE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r>
              <a:rPr lang="fi-FI" sz="1400" b="1" dirty="0" smtClean="0">
                <a:solidFill>
                  <a:schemeClr val="tx1"/>
                </a:solidFill>
              </a:rPr>
              <a:t>      Pirkanmaan ilmastofoorumi – hiilineutraali kiertotalous</a:t>
            </a:r>
          </a:p>
          <a:p>
            <a:r>
              <a:rPr lang="fi-FI" sz="1400" b="1" dirty="0" smtClean="0">
                <a:solidFill>
                  <a:schemeClr val="tx1"/>
                </a:solidFill>
              </a:rPr>
              <a:t>13.9. Pirkanmaan </a:t>
            </a:r>
            <a:r>
              <a:rPr lang="fi-FI" sz="1400" b="1" dirty="0" err="1" smtClean="0">
                <a:solidFill>
                  <a:schemeClr val="tx1"/>
                </a:solidFill>
              </a:rPr>
              <a:t>Ely-</a:t>
            </a:r>
            <a:r>
              <a:rPr lang="fi-FI" sz="1400" b="1" dirty="0" smtClean="0">
                <a:solidFill>
                  <a:schemeClr val="tx1"/>
                </a:solidFill>
              </a:rPr>
              <a:t> keskus</a:t>
            </a:r>
            <a:endParaRPr lang="fi-FI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82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061049" y="1305138"/>
            <a:ext cx="7625751" cy="4525963"/>
          </a:xfrm>
        </p:spPr>
        <p:txBody>
          <a:bodyPr/>
          <a:lstStyle/>
          <a:p>
            <a:endParaRPr lang="fi-FI" dirty="0" smtClean="0"/>
          </a:p>
          <a:p>
            <a:endParaRPr lang="en-GB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Mitä kiertotalous on?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1250830" y="1305342"/>
            <a:ext cx="764300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i="1" dirty="0" smtClean="0"/>
              <a:t>Pelkistetty määritelmä: </a:t>
            </a:r>
            <a:r>
              <a:rPr lang="fi-FI" b="1" i="1" dirty="0" smtClean="0"/>
              <a:t>Kiertotalous </a:t>
            </a:r>
            <a:r>
              <a:rPr lang="fi-FI" b="1" i="1" dirty="0"/>
              <a:t>säilyttää raaka-aineet ja materiaalit mahdollisimman pitkään talouden käytössä tehokkaiden kiertojen avulla siten, että materiaalien arvo säilyy hyvin kierrosta toiseen </a:t>
            </a:r>
            <a:r>
              <a:rPr lang="fi-FI" b="1" i="1" dirty="0" smtClean="0"/>
              <a:t>[ ja </a:t>
            </a:r>
            <a:r>
              <a:rPr lang="fi-FI" b="1" i="1" dirty="0"/>
              <a:t>materiaalien käytön ympäristövaikutukset </a:t>
            </a:r>
            <a:r>
              <a:rPr lang="fi-FI" b="1" i="1" dirty="0" smtClean="0"/>
              <a:t>minimoidaan]</a:t>
            </a:r>
            <a:r>
              <a:rPr lang="fi-FI" b="1" dirty="0" smtClean="0"/>
              <a:t>.</a:t>
            </a:r>
          </a:p>
          <a:p>
            <a:endParaRPr lang="fi-FI" b="1" dirty="0"/>
          </a:p>
          <a:p>
            <a:r>
              <a:rPr lang="fi-FI" sz="2400" b="1" dirty="0" smtClean="0">
                <a:solidFill>
                  <a:srgbClr val="CC3300"/>
                </a:solidFill>
              </a:rPr>
              <a:t>   Mitä  biotalous?</a:t>
            </a:r>
          </a:p>
          <a:p>
            <a:endParaRPr lang="fi-FI" b="1" dirty="0">
              <a:solidFill>
                <a:srgbClr val="FF0000"/>
              </a:solidFill>
            </a:endParaRPr>
          </a:p>
          <a:p>
            <a:r>
              <a:rPr lang="fi-FI" dirty="0" smtClean="0"/>
              <a:t>Käytetään uusiutuvia  luonnonvaroja ravinnon, energian,   ravinteiden, tuotteiden ja palveluiden tuottamiseen. =&gt; säästetään uusiutumattomia luonnonvaroja ja vähennetään riippuvuutta fossiilisista polttoaineista (MMM)</a:t>
            </a:r>
          </a:p>
          <a:p>
            <a:endParaRPr lang="fi-FI" b="1" dirty="0">
              <a:solidFill>
                <a:srgbClr val="FF0000"/>
              </a:solidFill>
            </a:endParaRPr>
          </a:p>
          <a:p>
            <a:endParaRPr lang="fi-FI" b="1" dirty="0" smtClean="0">
              <a:solidFill>
                <a:srgbClr val="FF0000"/>
              </a:solidFill>
            </a:endParaRPr>
          </a:p>
          <a:p>
            <a:r>
              <a:rPr lang="fi-FI" b="1" dirty="0" smtClean="0">
                <a:solidFill>
                  <a:srgbClr val="FF0000"/>
                </a:solidFill>
              </a:rPr>
              <a:t>Kumpi  termi: kestävä kiertobiotalous tai biokiertotalous?</a:t>
            </a:r>
          </a:p>
          <a:p>
            <a:endParaRPr lang="fi-FI" b="1" dirty="0">
              <a:solidFill>
                <a:srgbClr val="FF0000"/>
              </a:solidFill>
            </a:endParaRPr>
          </a:p>
          <a:p>
            <a:r>
              <a:rPr lang="fi-FI" b="1" dirty="0" smtClean="0">
                <a:solidFill>
                  <a:srgbClr val="FF0000"/>
                </a:solidFill>
              </a:rPr>
              <a:t>	= &gt; kiertobiotalous =&gt; </a:t>
            </a:r>
            <a:r>
              <a:rPr lang="fi-FI" b="1" dirty="0" smtClean="0"/>
              <a:t>kiertotalous </a:t>
            </a:r>
            <a:endParaRPr lang="fi-FI" b="1" dirty="0"/>
          </a:p>
          <a:p>
            <a:endParaRPr lang="fi-FI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36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14859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3" name="Kuva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0" y="-10246"/>
            <a:ext cx="8762110" cy="67317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4821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3648" y="1198867"/>
            <a:ext cx="7283152" cy="4525963"/>
          </a:xfrm>
        </p:spPr>
        <p:txBody>
          <a:bodyPr/>
          <a:lstStyle/>
          <a:p>
            <a:r>
              <a:rPr lang="fi-FI" dirty="0" smtClean="0"/>
              <a:t>Kiertotalous ei ole kierrätystaloutta: pitäisi pyrkiä vahvistaa  sisäkehiä ja vähentää ulkokehän roolia (kierrätystä)</a:t>
            </a:r>
            <a:endParaRPr lang="fi-FI" dirty="0"/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Kierrätys ei ole päästötöntä – termodynamiikan lait</a:t>
            </a:r>
          </a:p>
          <a:p>
            <a:r>
              <a:rPr lang="fi-FI" dirty="0" smtClean="0"/>
              <a:t>Kestävyyden näkökulmasta metsäteollisuus tuotteineen kuuluu oikean puoleiseen Teknisten materiaalien kiertoon, ei vihreään Biologisten materiaalien kiertoon (maatalous)</a:t>
            </a:r>
          </a:p>
          <a:p>
            <a:pPr lvl="1"/>
            <a:r>
              <a:rPr lang="fi-FI" dirty="0"/>
              <a:t> </a:t>
            </a:r>
            <a:r>
              <a:rPr lang="fi-FI" dirty="0" smtClean="0">
                <a:solidFill>
                  <a:srgbClr val="FF0000"/>
                </a:solidFill>
              </a:rPr>
              <a:t>Biomateriaalien hiili päätyy yleisesti nopeasti ilmakehään =&gt; tarvitaan yhä enemmän ”uusiutuvaa luonnonvaraa”, jonka tuottaminen tai poistaminen ekosysteemistä aiheuttaa runsaasti päästöjä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rgbClr val="FF0000"/>
                </a:solidFill>
              </a:rPr>
              <a:t>Suunnaksi metsätuotteille kaskadikäyttö</a:t>
            </a:r>
            <a:endParaRPr lang="fi-FI" dirty="0" smtClean="0"/>
          </a:p>
          <a:p>
            <a:r>
              <a:rPr lang="fi-FI" dirty="0"/>
              <a:t> </a:t>
            </a:r>
            <a:r>
              <a:rPr lang="fi-FI" dirty="0" smtClean="0"/>
              <a:t>Energiatuotannon ei pidä perustua jätemateriaalien käyttöön 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”tuotetaan” jätettä, jotta saadaan voimalaitoksille polttoainetta</a:t>
            </a:r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Riskit</a:t>
            </a:r>
            <a:r>
              <a:rPr lang="fi-FI" dirty="0" smtClean="0"/>
              <a:t>. Edellisen kuvan väärinymmärrys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886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265626" y="1026339"/>
            <a:ext cx="7283152" cy="4525963"/>
          </a:xfrm>
        </p:spPr>
        <p:txBody>
          <a:bodyPr/>
          <a:lstStyle/>
          <a:p>
            <a:r>
              <a:rPr lang="fi-FI" b="1" dirty="0" smtClean="0"/>
              <a:t>Tuotesuunnittelu</a:t>
            </a:r>
          </a:p>
          <a:p>
            <a:pPr lvl="1"/>
            <a:r>
              <a:rPr lang="fi-FI" sz="1400" dirty="0" smtClean="0"/>
              <a:t>Tuote kyetään</a:t>
            </a:r>
            <a:r>
              <a:rPr lang="fi-FI" sz="1400" dirty="0"/>
              <a:t> käyttämään uudelleen, uudelleen valmistamaan tai kierrättämään </a:t>
            </a:r>
            <a:r>
              <a:rPr lang="fi-FI" sz="1400" dirty="0" smtClean="0"/>
              <a:t>uusiomateriaaliksi</a:t>
            </a:r>
          </a:p>
          <a:p>
            <a:pPr lvl="1"/>
            <a:r>
              <a:rPr lang="fi-FI" sz="1400" dirty="0"/>
              <a:t> P</a:t>
            </a:r>
            <a:r>
              <a:rPr lang="fi-FI" sz="1400" dirty="0" smtClean="0"/>
              <a:t>uhtaat ja energiatehokkaat kierrot</a:t>
            </a:r>
          </a:p>
          <a:p>
            <a:pPr lvl="1"/>
            <a:r>
              <a:rPr lang="fi-FI" sz="1400" dirty="0"/>
              <a:t> </a:t>
            </a:r>
            <a:r>
              <a:rPr lang="fi-FI" sz="1400" dirty="0" smtClean="0">
                <a:solidFill>
                  <a:srgbClr val="FF0000"/>
                </a:solidFill>
              </a:rPr>
              <a:t>Jos tuotesuunnittelu laiminlyödään (tavaroiden vapaa liikkuminen), kiertotaloustilanteen korjaaminen hankalaa tuotteen elinkaaren lopussa</a:t>
            </a:r>
          </a:p>
          <a:p>
            <a:pPr lvl="1"/>
            <a:r>
              <a:rPr lang="fi-FI" sz="1400" dirty="0"/>
              <a:t> </a:t>
            </a:r>
            <a:r>
              <a:rPr lang="fi-FI" sz="1400" dirty="0" smtClean="0">
                <a:solidFill>
                  <a:srgbClr val="FF0000"/>
                </a:solidFill>
              </a:rPr>
              <a:t>Tietämättömyys haitallisista aineista =&gt; pilataan kierrot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/>
              <a:t> </a:t>
            </a:r>
            <a:r>
              <a:rPr lang="fi-FI" b="1" dirty="0" smtClean="0"/>
              <a:t>Tuotantoprosessit</a:t>
            </a:r>
          </a:p>
          <a:p>
            <a:pPr lvl="1"/>
            <a:r>
              <a:rPr lang="fi-FI" b="1" dirty="0"/>
              <a:t> </a:t>
            </a:r>
            <a:r>
              <a:rPr lang="fi-FI" sz="1400" dirty="0" smtClean="0"/>
              <a:t>Hukan minimointi, teolliset symbioosit</a:t>
            </a:r>
          </a:p>
          <a:p>
            <a:pPr lvl="1"/>
            <a:r>
              <a:rPr lang="fi-FI" sz="1400" dirty="0"/>
              <a:t> </a:t>
            </a:r>
            <a:r>
              <a:rPr lang="fi-FI" sz="1400" dirty="0" smtClean="0">
                <a:solidFill>
                  <a:srgbClr val="FF0000"/>
                </a:solidFill>
              </a:rPr>
              <a:t>Polkuriippuvuus, </a:t>
            </a:r>
            <a:r>
              <a:rPr lang="fi-FI" sz="1400" dirty="0" err="1" smtClean="0">
                <a:solidFill>
                  <a:srgbClr val="FF0000"/>
                </a:solidFill>
              </a:rPr>
              <a:t>Lock</a:t>
            </a:r>
            <a:r>
              <a:rPr lang="fi-FI" sz="1400" dirty="0" smtClean="0">
                <a:solidFill>
                  <a:srgbClr val="FF0000"/>
                </a:solidFill>
              </a:rPr>
              <a:t> –in (tuotetaan jätettä, koska on toisen raaka-aine)</a:t>
            </a:r>
            <a:endParaRPr lang="fi-FI" b="1" dirty="0" smtClean="0"/>
          </a:p>
          <a:p>
            <a:r>
              <a:rPr lang="fi-FI" b="1" dirty="0"/>
              <a:t> </a:t>
            </a:r>
            <a:r>
              <a:rPr lang="fi-FI" b="1" dirty="0" smtClean="0"/>
              <a:t>Kulutus</a:t>
            </a:r>
          </a:p>
          <a:p>
            <a:pPr lvl="1"/>
            <a:r>
              <a:rPr lang="fi-FI" b="1" dirty="0"/>
              <a:t> </a:t>
            </a:r>
            <a:r>
              <a:rPr lang="fi-FI" sz="1400" dirty="0" smtClean="0"/>
              <a:t>Kerran käytetyllä materiaalilla uudenlainen status</a:t>
            </a:r>
          </a:p>
          <a:p>
            <a:pPr lvl="1"/>
            <a:r>
              <a:rPr lang="fi-FI" sz="1400" dirty="0"/>
              <a:t> </a:t>
            </a:r>
            <a:r>
              <a:rPr lang="fi-FI" sz="1400" dirty="0" smtClean="0"/>
              <a:t>Jakamistalouden ratkaisut, huomio tavarasta palveluun</a:t>
            </a:r>
          </a:p>
          <a:p>
            <a:pPr lvl="1"/>
            <a:r>
              <a:rPr lang="fi-FI" sz="1400" dirty="0">
                <a:solidFill>
                  <a:srgbClr val="FF0000"/>
                </a:solidFill>
              </a:rPr>
              <a:t> </a:t>
            </a:r>
            <a:r>
              <a:rPr lang="fi-FI" sz="1400" dirty="0" smtClean="0">
                <a:solidFill>
                  <a:srgbClr val="FF0000"/>
                </a:solidFill>
              </a:rPr>
              <a:t>Jakamistalouden ”</a:t>
            </a:r>
            <a:r>
              <a:rPr lang="fi-FI" sz="1400" dirty="0" err="1" smtClean="0">
                <a:solidFill>
                  <a:srgbClr val="FF0000"/>
                </a:solidFill>
              </a:rPr>
              <a:t>rebound</a:t>
            </a:r>
            <a:r>
              <a:rPr lang="fi-FI" sz="1400" dirty="0" smtClean="0">
                <a:solidFill>
                  <a:srgbClr val="FF0000"/>
                </a:solidFill>
              </a:rPr>
              <a:t>” –vaikutukset (esim. </a:t>
            </a:r>
            <a:r>
              <a:rPr lang="fi-FI" sz="1400" dirty="0" err="1" smtClean="0">
                <a:solidFill>
                  <a:srgbClr val="FF0000"/>
                </a:solidFill>
              </a:rPr>
              <a:t>airbnb</a:t>
            </a:r>
            <a:r>
              <a:rPr lang="fi-FI" sz="1400" dirty="0" smtClean="0">
                <a:solidFill>
                  <a:srgbClr val="FF0000"/>
                </a:solidFill>
              </a:rPr>
              <a:t> =&gt; matkustus lisääntyy)</a:t>
            </a:r>
            <a:endParaRPr lang="fi-FI" sz="1400" dirty="0" smtClean="0"/>
          </a:p>
          <a:p>
            <a:r>
              <a:rPr lang="fi-FI" b="1" dirty="0"/>
              <a:t> </a:t>
            </a:r>
            <a:r>
              <a:rPr lang="fi-FI" b="1" dirty="0" smtClean="0"/>
              <a:t>Jätehuolto</a:t>
            </a:r>
          </a:p>
          <a:p>
            <a:pPr lvl="1"/>
            <a:r>
              <a:rPr lang="fi-FI" sz="1400" dirty="0" smtClean="0"/>
              <a:t>Jätteen käsittelystä jätteen ehkäisyyn</a:t>
            </a:r>
          </a:p>
          <a:p>
            <a:pPr lvl="1"/>
            <a:r>
              <a:rPr lang="fi-FI" sz="1400" dirty="0"/>
              <a:t> </a:t>
            </a:r>
            <a:r>
              <a:rPr lang="fi-FI" sz="1400" dirty="0" smtClean="0">
                <a:solidFill>
                  <a:srgbClr val="FF0000"/>
                </a:solidFill>
              </a:rPr>
              <a:t>Toiminta painottuu kierrätyksen parantamiseen</a:t>
            </a:r>
          </a:p>
          <a:p>
            <a:pPr lvl="1"/>
            <a:r>
              <a:rPr lang="fi-FI" sz="1400" dirty="0">
                <a:solidFill>
                  <a:srgbClr val="FF0000"/>
                </a:solidFill>
              </a:rPr>
              <a:t> </a:t>
            </a:r>
            <a:r>
              <a:rPr lang="fi-FI" sz="1400" dirty="0" smtClean="0">
                <a:solidFill>
                  <a:srgbClr val="FF0000"/>
                </a:solidFill>
              </a:rPr>
              <a:t>Jätemateriaalien haitallisten aineiden sisällöstä ei tietoa – este hyötykäytölle</a:t>
            </a:r>
          </a:p>
          <a:p>
            <a:pPr marL="457200" lvl="1" indent="0"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224287" y="274638"/>
            <a:ext cx="8462513" cy="1143000"/>
          </a:xfrm>
        </p:spPr>
        <p:txBody>
          <a:bodyPr/>
          <a:lstStyle/>
          <a:p>
            <a:r>
              <a:rPr lang="fi-FI" dirty="0" smtClean="0"/>
              <a:t>Yleiset periaatteet kiertotaloudessa – </a:t>
            </a:r>
            <a:r>
              <a:rPr lang="fi-FI" dirty="0" smtClean="0">
                <a:solidFill>
                  <a:srgbClr val="FF0000"/>
                </a:solidFill>
              </a:rPr>
              <a:t>riskit</a:t>
            </a:r>
            <a:br>
              <a:rPr lang="fi-FI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09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403648" y="1267879"/>
            <a:ext cx="7283152" cy="4525963"/>
          </a:xfrm>
        </p:spPr>
        <p:txBody>
          <a:bodyPr/>
          <a:lstStyle/>
          <a:p>
            <a:r>
              <a:rPr lang="fi-FI" sz="1800" dirty="0" smtClean="0"/>
              <a:t>Bioraaka-aineen tuottaminen ratkaisee yleensä biopohjaisen lopputuotteen hiilijalanjäljen</a:t>
            </a:r>
          </a:p>
          <a:p>
            <a:pPr lvl="1"/>
            <a:r>
              <a:rPr lang="fi-FI" sz="1800" dirty="0"/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turvemaita</a:t>
            </a:r>
            <a:r>
              <a:rPr lang="fi-FI" sz="1800" dirty="0" smtClean="0"/>
              <a:t> (pellot ja metsät) pitäisi saada ”perinteinen” tuotantotoiminta pois  ja suunnatta niihin päästövähennystoimet uusine mahdollisine hyödyntämismahdollisuuksineen</a:t>
            </a:r>
          </a:p>
          <a:p>
            <a:pPr lvl="1"/>
            <a:r>
              <a:rPr lang="fi-FI" sz="1800" dirty="0" smtClean="0"/>
              <a:t>Biotaloudessa pitää katsoa samanaikaisesti </a:t>
            </a:r>
            <a:r>
              <a:rPr lang="fi-FI" sz="1800" dirty="0" smtClean="0">
                <a:solidFill>
                  <a:srgbClr val="FF0000"/>
                </a:solidFill>
              </a:rPr>
              <a:t>pelto- ja metsäkekosysteemien hiilitase</a:t>
            </a:r>
            <a:r>
              <a:rPr lang="fi-FI" sz="1800" dirty="0" smtClean="0"/>
              <a:t> kun arvioidaan tuotteilla saavutettavat substituutiovaikutukset (biotuote korvaa suuripääsytöisempiä vaihtoehtoisia tuotteita) ja niiden hiilisisällön säilymisen ilmastovaikutukset yhteensä</a:t>
            </a:r>
          </a:p>
          <a:p>
            <a:pPr lvl="2"/>
            <a:r>
              <a:rPr lang="fi-FI" sz="1400" dirty="0" smtClean="0"/>
              <a:t>Ilmastopaneeli: Suomessa milj. m3 lisähakkuu vähentää 1,5 milj. t CO2 metsänielua seuraavan viidenkymmen vuoden aikana (mallilaskelmat)</a:t>
            </a:r>
          </a:p>
          <a:p>
            <a:pPr lvl="1"/>
            <a:endParaRPr lang="fi-FI" sz="1800" dirty="0" smtClean="0"/>
          </a:p>
          <a:p>
            <a:pPr marL="342900">
              <a:buFont typeface="Arial" panose="020B0604020202020204" pitchFamily="34" charset="0"/>
              <a:buChar char="•"/>
            </a:pPr>
            <a:r>
              <a:rPr lang="fi-FI" dirty="0"/>
              <a:t>B</a:t>
            </a:r>
            <a:r>
              <a:rPr lang="fi-FI" dirty="0" smtClean="0"/>
              <a:t>ioraaka-aineen käytön lisääminen väärässä paikassa voi lisätä ilmakehän päästöjä pitkäksi aikaan vaikka korvaakin fossiilisia polttoaineita (esim. biopolttoaineet)  =&gt; </a:t>
            </a:r>
            <a:r>
              <a:rPr lang="fi-FI" dirty="0" smtClean="0">
                <a:solidFill>
                  <a:srgbClr val="FF0000"/>
                </a:solidFill>
              </a:rPr>
              <a:t>lisätään ilmakehän päästöjä tilanteessa jossa kaikin tavoin pitäisi saada päästöjä alas</a:t>
            </a:r>
            <a:endParaRPr lang="fi-FI" dirty="0">
              <a:solidFill>
                <a:srgbClr val="FF0000"/>
              </a:solidFill>
            </a:endParaRPr>
          </a:p>
          <a:p>
            <a:pPr marL="34290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dirty="0"/>
              <a:t> </a:t>
            </a:r>
            <a:endParaRPr lang="en-GB" b="1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Biotaloudesta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307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Tuore tutkimus osoittaa, että hakkuiden lisääminen Suomen metsissä pienentää hiilinielua niin paljon, ettei sen negatiivisia ilmastovaikutuksia pystytä korjaamaan tämän vuosisadan aikana, jos puusta valmistetaan nykyisen kaltaisia tuotteita</a:t>
            </a:r>
            <a:r>
              <a:rPr lang="fi-FI" dirty="0" smtClean="0"/>
              <a:t>.</a:t>
            </a:r>
          </a:p>
          <a:p>
            <a:r>
              <a:rPr lang="fi-FI" dirty="0" smtClean="0"/>
              <a:t>Hiilitaseen korjaantumisen aika </a:t>
            </a:r>
            <a:r>
              <a:rPr lang="fi-FI" dirty="0"/>
              <a:t>on kuitenkin selvästi pidempi kuin laskelmissa käytetty 100 vuoden tarkastelujakso, jos pitkäikäisten ja suuria substituutiohyötyjä omaavien puutuotteiden osuus ei lisäänny merkittävästi ja metsien kasvua ei saada nopeasti </a:t>
            </a:r>
            <a:r>
              <a:rPr lang="fi-FI" dirty="0" smtClean="0"/>
              <a:t>lisääntymään </a:t>
            </a:r>
            <a:r>
              <a:rPr lang="fi-FI" dirty="0"/>
              <a:t>merkittävästi </a:t>
            </a:r>
            <a:r>
              <a:rPr lang="fi-FI" dirty="0" smtClean="0"/>
              <a:t>nykyisestä</a:t>
            </a:r>
          </a:p>
          <a:p>
            <a:r>
              <a:rPr lang="en-GB" dirty="0" err="1"/>
              <a:t>Linkki</a:t>
            </a:r>
            <a:r>
              <a:rPr lang="en-GB" dirty="0"/>
              <a:t> </a:t>
            </a:r>
            <a:r>
              <a:rPr lang="en-GB" dirty="0" err="1"/>
              <a:t>artikkeliin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www.sciencedirect.com/science/article/pii/S0301479719308333?via%3Dihub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871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3648" y="1129857"/>
            <a:ext cx="7283152" cy="4525963"/>
          </a:xfrm>
        </p:spPr>
        <p:txBody>
          <a:bodyPr/>
          <a:lstStyle/>
          <a:p>
            <a:r>
              <a:rPr lang="fi-FI" b="1" dirty="0" smtClean="0"/>
              <a:t>Kestävä</a:t>
            </a:r>
            <a:r>
              <a:rPr lang="fi-FI" dirty="0" smtClean="0"/>
              <a:t> kiertobiotalous on välttämätön vaihe mentäessä kohti kestävää talousjärjestelmää, mutta</a:t>
            </a:r>
          </a:p>
          <a:p>
            <a:pPr marL="0" indent="0">
              <a:buNone/>
            </a:pPr>
            <a:endParaRPr lang="fi-FI" dirty="0"/>
          </a:p>
          <a:p>
            <a:pPr lvl="1"/>
            <a:r>
              <a:rPr lang="fi-FI" dirty="0" smtClean="0"/>
              <a:t>Kiertobiotalouden ratkaisujen systeemitason vaikutuksista, etenkin ympäristövaikutuksista on vähän tietoa =&gt; luullaan tekevän hyviä asioita, vaikka tilanne osoittautuu toiseksi</a:t>
            </a:r>
          </a:p>
          <a:p>
            <a:pPr lvl="1"/>
            <a:r>
              <a:rPr lang="fi-FI" dirty="0" smtClean="0"/>
              <a:t>Monien ratkaisujen ilmastokestävyys asettuu uuteen valoon kun tarkastellaan ratkaisujen vaikutuksia vielä keskipitkällä aikavälillä (50 -100 vuotta)</a:t>
            </a:r>
          </a:p>
          <a:p>
            <a:pPr lvl="1"/>
            <a:r>
              <a:rPr lang="fi-FI" dirty="0" smtClean="0"/>
              <a:t>Kiertobiotalouteen liittyy helposti  illuusio, että sen ratkaisuilla voimme jatkaa luonnonvarojen hyödyntämistä entiseen malliin =&gt; absoluuttinen luonnonvarojen ja päästöjen vähentäminen systeemitasolla selvemmin esiin ratkaisuissa</a:t>
            </a:r>
          </a:p>
          <a:p>
            <a:endParaRPr lang="fi-FI" dirty="0"/>
          </a:p>
          <a:p>
            <a:endParaRPr lang="fi-FI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9062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sz="1600" dirty="0" smtClean="0"/>
          </a:p>
          <a:p>
            <a:endParaRPr lang="fi-FI" sz="1600" b="1" dirty="0"/>
          </a:p>
          <a:p>
            <a:endParaRPr lang="fi-FI" sz="1600" b="1" dirty="0" smtClean="0"/>
          </a:p>
          <a:p>
            <a:pPr marL="0" indent="0">
              <a:buNone/>
            </a:pPr>
            <a:r>
              <a:rPr lang="fi-FI" sz="3200" b="1" dirty="0" smtClean="0"/>
              <a:t>	KIITOS MIELENKIINNOSTA !</a:t>
            </a:r>
            <a:endParaRPr lang="en-GB" sz="3200" b="1" dirty="0"/>
          </a:p>
          <a:p>
            <a:endParaRPr lang="en-GB" sz="16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008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YKEpohja_valk_sini-2">
  <a:themeElements>
    <a:clrScheme name="SYKE_yleinen">
      <a:dk1>
        <a:srgbClr val="000000"/>
      </a:dk1>
      <a:lt1>
        <a:srgbClr val="FFFFFF"/>
      </a:lt1>
      <a:dk2>
        <a:srgbClr val="586D78"/>
      </a:dk2>
      <a:lt2>
        <a:srgbClr val="9DCFEF"/>
      </a:lt2>
      <a:accent1>
        <a:srgbClr val="48A5E1"/>
      </a:accent1>
      <a:accent2>
        <a:srgbClr val="C5BF00"/>
      </a:accent2>
      <a:accent3>
        <a:srgbClr val="78A234"/>
      </a:accent3>
      <a:accent4>
        <a:srgbClr val="B45B2C"/>
      </a:accent4>
      <a:accent5>
        <a:srgbClr val="D5A100"/>
      </a:accent5>
      <a:accent6>
        <a:srgbClr val="A1A9C2"/>
      </a:accent6>
      <a:hlink>
        <a:srgbClr val="0097A8"/>
      </a:hlink>
      <a:folHlink>
        <a:srgbClr val="508A35"/>
      </a:folHlink>
    </a:clrScheme>
    <a:fontScheme name="SYK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454</Words>
  <Application>Microsoft Office PowerPoint</Application>
  <PresentationFormat>Näytössä katseltava diaesitys (4:3)</PresentationFormat>
  <Paragraphs>77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Courier New</vt:lpstr>
      <vt:lpstr>_SYKEpohja_valk_sini-2</vt:lpstr>
      <vt:lpstr> Bio- ja kiertotalouden riskit</vt:lpstr>
      <vt:lpstr>Mitä kiertotalous on?</vt:lpstr>
      <vt:lpstr>PowerPoint-esitys</vt:lpstr>
      <vt:lpstr>Riskit. Edellisen kuvan väärinymmärrys</vt:lpstr>
      <vt:lpstr>Yleiset periaatteet kiertotaloudessa – riskit </vt:lpstr>
      <vt:lpstr>Biotaloudesta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2014-09-23T09:51:30Z</dcterms:created>
  <dcterms:modified xsi:type="dcterms:W3CDTF">2019-09-13T05:08:46Z</dcterms:modified>
</cp:coreProperties>
</file>