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3" r:id="rId3"/>
    <p:sldMasterId id="2147483740" r:id="rId4"/>
    <p:sldMasterId id="2147483753" r:id="rId5"/>
  </p:sldMasterIdLst>
  <p:notesMasterIdLst>
    <p:notesMasterId r:id="rId27"/>
  </p:notesMasterIdLst>
  <p:sldIdLst>
    <p:sldId id="311" r:id="rId6"/>
    <p:sldId id="284" r:id="rId7"/>
    <p:sldId id="312" r:id="rId8"/>
    <p:sldId id="313" r:id="rId9"/>
    <p:sldId id="314" r:id="rId10"/>
    <p:sldId id="315" r:id="rId11"/>
    <p:sldId id="277" r:id="rId12"/>
    <p:sldId id="278" r:id="rId13"/>
    <p:sldId id="279" r:id="rId14"/>
    <p:sldId id="316" r:id="rId15"/>
    <p:sldId id="260" r:id="rId16"/>
    <p:sldId id="328" r:id="rId17"/>
    <p:sldId id="326" r:id="rId18"/>
    <p:sldId id="309" r:id="rId19"/>
    <p:sldId id="324" r:id="rId20"/>
    <p:sldId id="306" r:id="rId21"/>
    <p:sldId id="262" r:id="rId22"/>
    <p:sldId id="317" r:id="rId23"/>
    <p:sldId id="296" r:id="rId24"/>
    <p:sldId id="304" r:id="rId25"/>
    <p:sldId id="298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E53"/>
    <a:srgbClr val="B2E6F9"/>
    <a:srgbClr val="EA202E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Normaali tyyl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349" autoAdjust="0"/>
  </p:normalViewPr>
  <p:slideViewPr>
    <p:cSldViewPr snapToGrid="0" showGuides="1">
      <p:cViewPr varScale="1">
        <p:scale>
          <a:sx n="83" d="100"/>
          <a:sy n="83" d="100"/>
        </p:scale>
        <p:origin x="70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9DAC8-8D49-4474-A992-25586A8E7125}" type="doc">
      <dgm:prSet loTypeId="urn:microsoft.com/office/officeart/2005/8/layout/arrow2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i-FI"/>
        </a:p>
      </dgm:t>
    </dgm:pt>
    <dgm:pt modelId="{DB1D2BD6-4C64-48C3-87E2-3BF9FBCBBC24}">
      <dgm:prSet custT="1"/>
      <dgm:spPr/>
      <dgm:t>
        <a:bodyPr/>
        <a:lstStyle/>
        <a:p>
          <a:pPr rtl="0"/>
          <a:endParaRPr lang="fi-FI" sz="3000" dirty="0" smtClean="0"/>
        </a:p>
        <a:p>
          <a:pPr rtl="0"/>
          <a:r>
            <a:rPr lang="fi-FI" sz="3200" dirty="0" smtClean="0"/>
            <a:t>Ilmastoasian huomioiminen virkatyössä</a:t>
          </a:r>
          <a:endParaRPr lang="fi-FI" sz="3200" dirty="0"/>
        </a:p>
      </dgm:t>
    </dgm:pt>
    <dgm:pt modelId="{89BB1E97-943A-489B-8823-2BF11DFF6624}" type="parTrans" cxnId="{A9DFCC64-F257-4E04-ABE4-1C918606314D}">
      <dgm:prSet/>
      <dgm:spPr/>
      <dgm:t>
        <a:bodyPr/>
        <a:lstStyle/>
        <a:p>
          <a:endParaRPr lang="fi-FI"/>
        </a:p>
      </dgm:t>
    </dgm:pt>
    <dgm:pt modelId="{C697A123-5FFE-43CD-80F6-E4A2C2D79799}" type="sibTrans" cxnId="{A9DFCC64-F257-4E04-ABE4-1C918606314D}">
      <dgm:prSet/>
      <dgm:spPr/>
      <dgm:t>
        <a:bodyPr/>
        <a:lstStyle/>
        <a:p>
          <a:endParaRPr lang="fi-FI"/>
        </a:p>
      </dgm:t>
    </dgm:pt>
    <dgm:pt modelId="{C6AC6D7F-8625-4B89-9143-FED7ADAA6848}">
      <dgm:prSet custT="1"/>
      <dgm:spPr/>
      <dgm:t>
        <a:bodyPr/>
        <a:lstStyle/>
        <a:p>
          <a:pPr rtl="0"/>
          <a:r>
            <a:rPr lang="fi-FI" sz="2400" i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”Mahdollisuudet ottaa ilmasto huomioon tiehankkeissa?”</a:t>
          </a:r>
          <a:endParaRPr lang="fi-FI" sz="24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E3F2238-922A-4E33-B07F-25F4623494B7}" type="parTrans" cxnId="{9C1C2CDE-AC14-47F4-9A59-8346A2D43CD6}">
      <dgm:prSet/>
      <dgm:spPr/>
      <dgm:t>
        <a:bodyPr/>
        <a:lstStyle/>
        <a:p>
          <a:endParaRPr lang="fi-FI"/>
        </a:p>
      </dgm:t>
    </dgm:pt>
    <dgm:pt modelId="{3DF02A43-5D49-4CB2-9075-E0EB3301932E}" type="sibTrans" cxnId="{9C1C2CDE-AC14-47F4-9A59-8346A2D43CD6}">
      <dgm:prSet/>
      <dgm:spPr/>
      <dgm:t>
        <a:bodyPr/>
        <a:lstStyle/>
        <a:p>
          <a:endParaRPr lang="fi-FI"/>
        </a:p>
      </dgm:t>
    </dgm:pt>
    <dgm:pt modelId="{C0F285F9-05E7-4EF5-8D11-B79A8B9380A2}">
      <dgm:prSet custT="1"/>
      <dgm:spPr/>
      <dgm:t>
        <a:bodyPr/>
        <a:lstStyle/>
        <a:p>
          <a:pPr rtl="0"/>
          <a:r>
            <a:rPr lang="fi-FI" sz="2400" i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”Vesiasioiden kytkös sopeutumisen lisäksi myös hillintään?”</a:t>
          </a:r>
          <a:endParaRPr lang="fi-FI" sz="24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1CDF86D-62BE-4915-9DE6-F24E71DF2B0E}" type="parTrans" cxnId="{61A76B93-E2F3-46DD-842A-FC7FAA436C7B}">
      <dgm:prSet/>
      <dgm:spPr/>
      <dgm:t>
        <a:bodyPr/>
        <a:lstStyle/>
        <a:p>
          <a:endParaRPr lang="fi-FI"/>
        </a:p>
      </dgm:t>
    </dgm:pt>
    <dgm:pt modelId="{6D7F96F3-3004-41EC-A822-E1212D4958D1}" type="sibTrans" cxnId="{61A76B93-E2F3-46DD-842A-FC7FAA436C7B}">
      <dgm:prSet/>
      <dgm:spPr/>
      <dgm:t>
        <a:bodyPr/>
        <a:lstStyle/>
        <a:p>
          <a:endParaRPr lang="fi-FI"/>
        </a:p>
      </dgm:t>
    </dgm:pt>
    <dgm:pt modelId="{529C5CBF-C0A0-4EE0-83C5-1BED7CFB8C58}">
      <dgm:prSet custT="1"/>
      <dgm:spPr/>
      <dgm:t>
        <a:bodyPr/>
        <a:lstStyle/>
        <a:p>
          <a:pPr rtl="0"/>
          <a:r>
            <a:rPr lang="fi-FI" sz="2400" i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” Miten jo tuemme/voisimme paremmin tukea yrityksiä/toimijoita päästövähennystyössä?”</a:t>
          </a:r>
          <a:endParaRPr lang="fi-FI" sz="24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F932C45-246A-4637-945E-FDA523E43E3A}" type="parTrans" cxnId="{76A84A7D-BBF2-4E86-A150-68F4DA895443}">
      <dgm:prSet/>
      <dgm:spPr/>
      <dgm:t>
        <a:bodyPr/>
        <a:lstStyle/>
        <a:p>
          <a:endParaRPr lang="fi-FI"/>
        </a:p>
      </dgm:t>
    </dgm:pt>
    <dgm:pt modelId="{CB9D4BBE-7E2E-4EE1-BF3F-CF0587479F80}" type="sibTrans" cxnId="{76A84A7D-BBF2-4E86-A150-68F4DA895443}">
      <dgm:prSet/>
      <dgm:spPr/>
      <dgm:t>
        <a:bodyPr/>
        <a:lstStyle/>
        <a:p>
          <a:endParaRPr lang="fi-FI"/>
        </a:p>
      </dgm:t>
    </dgm:pt>
    <dgm:pt modelId="{DCDFD931-3720-4CA9-9B5B-34BF266E29C9}">
      <dgm:prSet custT="1"/>
      <dgm:spPr/>
      <dgm:t>
        <a:bodyPr/>
        <a:lstStyle/>
        <a:p>
          <a:pPr rtl="0"/>
          <a:r>
            <a:rPr lang="fi-FI" sz="2400" i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”Mitä tarkoittaa ilmastolaki suhteessa muuhun lainsäädäntöön, esim. YSL - turvelausunto?”</a:t>
          </a:r>
          <a:endParaRPr lang="fi-FI" sz="24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91D6B58-DAC0-467B-BE78-6FCF412C8F41}" type="parTrans" cxnId="{22655ADC-5ACD-418A-8F0D-86A03B27F4B1}">
      <dgm:prSet/>
      <dgm:spPr/>
      <dgm:t>
        <a:bodyPr/>
        <a:lstStyle/>
        <a:p>
          <a:endParaRPr lang="fi-FI"/>
        </a:p>
      </dgm:t>
    </dgm:pt>
    <dgm:pt modelId="{5D183478-EA9F-4DE9-9AA0-A6764C05EC80}" type="sibTrans" cxnId="{22655ADC-5ACD-418A-8F0D-86A03B27F4B1}">
      <dgm:prSet/>
      <dgm:spPr/>
      <dgm:t>
        <a:bodyPr/>
        <a:lstStyle/>
        <a:p>
          <a:endParaRPr lang="fi-FI"/>
        </a:p>
      </dgm:t>
    </dgm:pt>
    <dgm:pt modelId="{877544B5-9A6D-415F-8AFC-F1A78AD10D8E}">
      <dgm:prSet custT="1"/>
      <dgm:spPr/>
      <dgm:t>
        <a:bodyPr/>
        <a:lstStyle/>
        <a:p>
          <a:pPr rtl="0"/>
          <a:endParaRPr lang="fi-FI" sz="2400" dirty="0"/>
        </a:p>
      </dgm:t>
    </dgm:pt>
    <dgm:pt modelId="{8D6A212C-9BCF-4DBC-8672-DF4F047D0B36}" type="parTrans" cxnId="{D1833C43-B09C-494D-B387-CAE1A6CF9AEF}">
      <dgm:prSet/>
      <dgm:spPr/>
      <dgm:t>
        <a:bodyPr/>
        <a:lstStyle/>
        <a:p>
          <a:endParaRPr lang="fi-FI"/>
        </a:p>
      </dgm:t>
    </dgm:pt>
    <dgm:pt modelId="{794EB4CB-E7C3-4E5D-9676-233058948B2E}" type="sibTrans" cxnId="{D1833C43-B09C-494D-B387-CAE1A6CF9AEF}">
      <dgm:prSet/>
      <dgm:spPr/>
      <dgm:t>
        <a:bodyPr/>
        <a:lstStyle/>
        <a:p>
          <a:endParaRPr lang="fi-FI"/>
        </a:p>
      </dgm:t>
    </dgm:pt>
    <dgm:pt modelId="{5A855B2B-37D0-4C6C-A4DE-AD6582BCB194}">
      <dgm:prSet custT="1"/>
      <dgm:spPr/>
      <dgm:t>
        <a:bodyPr/>
        <a:lstStyle/>
        <a:p>
          <a:pPr rtl="0"/>
          <a:r>
            <a:rPr lang="fi-FI" sz="2000" dirty="0" smtClean="0"/>
            <a:t>Esim. </a:t>
          </a:r>
          <a:r>
            <a:rPr lang="fi-FI" sz="2400" dirty="0" smtClean="0"/>
            <a:t>	</a:t>
          </a:r>
          <a:endParaRPr lang="fi-FI" sz="2400" dirty="0"/>
        </a:p>
      </dgm:t>
    </dgm:pt>
    <dgm:pt modelId="{C6B3DB81-0EB2-4888-A4C8-D6FF92F4D282}" type="sibTrans" cxnId="{608EB382-4A69-402E-8A91-AA20B97D74A5}">
      <dgm:prSet/>
      <dgm:spPr/>
      <dgm:t>
        <a:bodyPr/>
        <a:lstStyle/>
        <a:p>
          <a:endParaRPr lang="fi-FI"/>
        </a:p>
      </dgm:t>
    </dgm:pt>
    <dgm:pt modelId="{0F78A491-9983-4BD8-8982-40123C773887}" type="parTrans" cxnId="{608EB382-4A69-402E-8A91-AA20B97D74A5}">
      <dgm:prSet/>
      <dgm:spPr/>
      <dgm:t>
        <a:bodyPr/>
        <a:lstStyle/>
        <a:p>
          <a:endParaRPr lang="fi-FI"/>
        </a:p>
      </dgm:t>
    </dgm:pt>
    <dgm:pt modelId="{6511F809-3E93-493B-8C97-0A65E8319D9F}" type="pres">
      <dgm:prSet presAssocID="{6F09DAC8-8D49-4474-A992-25586A8E712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C7D567F-1BA1-42E4-ABC4-50E6947A2C1C}" type="pres">
      <dgm:prSet presAssocID="{6F09DAC8-8D49-4474-A992-25586A8E7125}" presName="arrow" presStyleLbl="bgShp" presStyleIdx="0" presStyleCnt="1" custLinFactNeighborX="21570" custLinFactNeighborY="3472"/>
      <dgm:spPr>
        <a:solidFill>
          <a:srgbClr val="FFC000"/>
        </a:solidFill>
      </dgm:spPr>
    </dgm:pt>
    <dgm:pt modelId="{E2B99A8B-F3C5-49E9-B948-52729EBFC0DF}" type="pres">
      <dgm:prSet presAssocID="{6F09DAC8-8D49-4474-A992-25586A8E7125}" presName="arrowDiagram1" presStyleCnt="0">
        <dgm:presLayoutVars>
          <dgm:bulletEnabled val="1"/>
        </dgm:presLayoutVars>
      </dgm:prSet>
      <dgm:spPr/>
    </dgm:pt>
    <dgm:pt modelId="{F5CF1A64-97F7-495E-8D9F-63D2FD75D38D}" type="pres">
      <dgm:prSet presAssocID="{DB1D2BD6-4C64-48C3-87E2-3BF9FBCBBC24}" presName="bullet1" presStyleLbl="node1" presStyleIdx="0" presStyleCnt="1"/>
      <dgm:spPr/>
    </dgm:pt>
    <dgm:pt modelId="{0035BEA8-1124-48A9-A56B-8E44E5762F0E}" type="pres">
      <dgm:prSet presAssocID="{DB1D2BD6-4C64-48C3-87E2-3BF9FBCBBC24}" presName="textBox1" presStyleLbl="revTx" presStyleIdx="0" presStyleCnt="1" custScaleX="294179" custScaleY="135501" custLinFactNeighborX="11956" custLinFactNeighborY="-1342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1833C43-B09C-494D-B387-CAE1A6CF9AEF}" srcId="{DB1D2BD6-4C64-48C3-87E2-3BF9FBCBBC24}" destId="{877544B5-9A6D-415F-8AFC-F1A78AD10D8E}" srcOrd="0" destOrd="0" parTransId="{8D6A212C-9BCF-4DBC-8672-DF4F047D0B36}" sibTransId="{794EB4CB-E7C3-4E5D-9676-233058948B2E}"/>
    <dgm:cxn modelId="{A9DFCC64-F257-4E04-ABE4-1C918606314D}" srcId="{6F09DAC8-8D49-4474-A992-25586A8E7125}" destId="{DB1D2BD6-4C64-48C3-87E2-3BF9FBCBBC24}" srcOrd="0" destOrd="0" parTransId="{89BB1E97-943A-489B-8823-2BF11DFF6624}" sibTransId="{C697A123-5FFE-43CD-80F6-E4A2C2D79799}"/>
    <dgm:cxn modelId="{608EB382-4A69-402E-8A91-AA20B97D74A5}" srcId="{DB1D2BD6-4C64-48C3-87E2-3BF9FBCBBC24}" destId="{5A855B2B-37D0-4C6C-A4DE-AD6582BCB194}" srcOrd="1" destOrd="0" parTransId="{0F78A491-9983-4BD8-8982-40123C773887}" sibTransId="{C6B3DB81-0EB2-4888-A4C8-D6FF92F4D282}"/>
    <dgm:cxn modelId="{B48006AB-4494-4A7C-8850-273F273DB166}" type="presOf" srcId="{529C5CBF-C0A0-4EE0-83C5-1BED7CFB8C58}" destId="{0035BEA8-1124-48A9-A56B-8E44E5762F0E}" srcOrd="0" destOrd="6" presId="urn:microsoft.com/office/officeart/2005/8/layout/arrow2"/>
    <dgm:cxn modelId="{7B843DD5-C43C-4E7C-9CA5-E5F51FEAF7D8}" type="presOf" srcId="{C6AC6D7F-8625-4B89-9143-FED7ADAA6848}" destId="{0035BEA8-1124-48A9-A56B-8E44E5762F0E}" srcOrd="0" destOrd="4" presId="urn:microsoft.com/office/officeart/2005/8/layout/arrow2"/>
    <dgm:cxn modelId="{37D56852-8374-4BC3-9B09-EC482CB78B8D}" type="presOf" srcId="{DCDFD931-3720-4CA9-9B5B-34BF266E29C9}" destId="{0035BEA8-1124-48A9-A56B-8E44E5762F0E}" srcOrd="0" destOrd="3" presId="urn:microsoft.com/office/officeart/2005/8/layout/arrow2"/>
    <dgm:cxn modelId="{F9B7AFB3-1174-4F3B-8BDC-F1A41F4D8900}" type="presOf" srcId="{C0F285F9-05E7-4EF5-8D11-B79A8B9380A2}" destId="{0035BEA8-1124-48A9-A56B-8E44E5762F0E}" srcOrd="0" destOrd="5" presId="urn:microsoft.com/office/officeart/2005/8/layout/arrow2"/>
    <dgm:cxn modelId="{61A76B93-E2F3-46DD-842A-FC7FAA436C7B}" srcId="{5A855B2B-37D0-4C6C-A4DE-AD6582BCB194}" destId="{C0F285F9-05E7-4EF5-8D11-B79A8B9380A2}" srcOrd="2" destOrd="0" parTransId="{C1CDF86D-62BE-4915-9DE6-F24E71DF2B0E}" sibTransId="{6D7F96F3-3004-41EC-A822-E1212D4958D1}"/>
    <dgm:cxn modelId="{22655ADC-5ACD-418A-8F0D-86A03B27F4B1}" srcId="{5A855B2B-37D0-4C6C-A4DE-AD6582BCB194}" destId="{DCDFD931-3720-4CA9-9B5B-34BF266E29C9}" srcOrd="0" destOrd="0" parTransId="{C91D6B58-DAC0-467B-BE78-6FCF412C8F41}" sibTransId="{5D183478-EA9F-4DE9-9AA0-A6764C05EC80}"/>
    <dgm:cxn modelId="{22B83A10-F5DB-4CBA-A9AC-CF101F89B407}" type="presOf" srcId="{6F09DAC8-8D49-4474-A992-25586A8E7125}" destId="{6511F809-3E93-493B-8C97-0A65E8319D9F}" srcOrd="0" destOrd="0" presId="urn:microsoft.com/office/officeart/2005/8/layout/arrow2"/>
    <dgm:cxn modelId="{1EC40FC0-1414-46F3-B08F-7BF1D604EEC9}" type="presOf" srcId="{DB1D2BD6-4C64-48C3-87E2-3BF9FBCBBC24}" destId="{0035BEA8-1124-48A9-A56B-8E44E5762F0E}" srcOrd="0" destOrd="0" presId="urn:microsoft.com/office/officeart/2005/8/layout/arrow2"/>
    <dgm:cxn modelId="{76A84A7D-BBF2-4E86-A150-68F4DA895443}" srcId="{5A855B2B-37D0-4C6C-A4DE-AD6582BCB194}" destId="{529C5CBF-C0A0-4EE0-83C5-1BED7CFB8C58}" srcOrd="3" destOrd="0" parTransId="{BF932C45-246A-4637-945E-FDA523E43E3A}" sibTransId="{CB9D4BBE-7E2E-4EE1-BF3F-CF0587479F80}"/>
    <dgm:cxn modelId="{9C1C2CDE-AC14-47F4-9A59-8346A2D43CD6}" srcId="{5A855B2B-37D0-4C6C-A4DE-AD6582BCB194}" destId="{C6AC6D7F-8625-4B89-9143-FED7ADAA6848}" srcOrd="1" destOrd="0" parTransId="{6E3F2238-922A-4E33-B07F-25F4623494B7}" sibTransId="{3DF02A43-5D49-4CB2-9075-E0EB3301932E}"/>
    <dgm:cxn modelId="{8CD5C2B3-C33F-4BB1-86F1-3C3D13927F2D}" type="presOf" srcId="{877544B5-9A6D-415F-8AFC-F1A78AD10D8E}" destId="{0035BEA8-1124-48A9-A56B-8E44E5762F0E}" srcOrd="0" destOrd="1" presId="urn:microsoft.com/office/officeart/2005/8/layout/arrow2"/>
    <dgm:cxn modelId="{2873E0C6-AC85-459F-84F5-34FAB3E82B9A}" type="presOf" srcId="{5A855B2B-37D0-4C6C-A4DE-AD6582BCB194}" destId="{0035BEA8-1124-48A9-A56B-8E44E5762F0E}" srcOrd="0" destOrd="2" presId="urn:microsoft.com/office/officeart/2005/8/layout/arrow2"/>
    <dgm:cxn modelId="{00EB77F3-C61C-4BD7-BB21-72E028A26EFB}" type="presParOf" srcId="{6511F809-3E93-493B-8C97-0A65E8319D9F}" destId="{BC7D567F-1BA1-42E4-ABC4-50E6947A2C1C}" srcOrd="0" destOrd="0" presId="urn:microsoft.com/office/officeart/2005/8/layout/arrow2"/>
    <dgm:cxn modelId="{E948DE37-7955-465D-BA0D-19B193F2E1D1}" type="presParOf" srcId="{6511F809-3E93-493B-8C97-0A65E8319D9F}" destId="{E2B99A8B-F3C5-49E9-B948-52729EBFC0DF}" srcOrd="1" destOrd="0" presId="urn:microsoft.com/office/officeart/2005/8/layout/arrow2"/>
    <dgm:cxn modelId="{9CFD250F-4853-4725-952F-9BEF5EF469FC}" type="presParOf" srcId="{E2B99A8B-F3C5-49E9-B948-52729EBFC0DF}" destId="{F5CF1A64-97F7-495E-8D9F-63D2FD75D38D}" srcOrd="0" destOrd="0" presId="urn:microsoft.com/office/officeart/2005/8/layout/arrow2"/>
    <dgm:cxn modelId="{7E0ADB07-BB1D-477C-994D-83B15BDFC686}" type="presParOf" srcId="{E2B99A8B-F3C5-49E9-B948-52729EBFC0DF}" destId="{0035BEA8-1124-48A9-A56B-8E44E5762F0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D567F-1BA1-42E4-ABC4-50E6947A2C1C}">
      <dsp:nvSpPr>
        <dsp:cNvPr id="0" name=""/>
        <dsp:cNvSpPr/>
      </dsp:nvSpPr>
      <dsp:spPr>
        <a:xfrm>
          <a:off x="1605727" y="-180001"/>
          <a:ext cx="9357024" cy="5848140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F1A64-97F7-495E-8D9F-63D2FD75D38D}">
      <dsp:nvSpPr>
        <dsp:cNvPr id="0" name=""/>
        <dsp:cNvSpPr/>
      </dsp:nvSpPr>
      <dsp:spPr>
        <a:xfrm>
          <a:off x="7061037" y="802953"/>
          <a:ext cx="692419" cy="69241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5BEA8-1124-48A9-A56B-8E44E5762F0E}">
      <dsp:nvSpPr>
        <dsp:cNvPr id="0" name=""/>
        <dsp:cNvSpPr/>
      </dsp:nvSpPr>
      <dsp:spPr>
        <a:xfrm>
          <a:off x="30562" y="0"/>
          <a:ext cx="11010559" cy="584812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899" bIns="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000" kern="1200" dirty="0" smtClean="0"/>
        </a:p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200" kern="1200" dirty="0" smtClean="0"/>
            <a:t>Ilmastoasian huomioiminen virkatyössä</a:t>
          </a:r>
          <a:endParaRPr lang="fi-FI" sz="32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24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000" kern="1200" dirty="0" smtClean="0"/>
            <a:t>Esim. </a:t>
          </a:r>
          <a:r>
            <a:rPr lang="fi-FI" sz="2400" kern="1200" dirty="0" smtClean="0"/>
            <a:t>	</a:t>
          </a:r>
          <a:endParaRPr lang="fi-FI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400" i="1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”Mitä tarkoittaa ilmastolaki suhteessa muuhun lainsäädäntöön, esim. YSL - turvelausunto?”</a:t>
          </a:r>
          <a:endParaRPr lang="fi-FI" sz="24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400" i="1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”Mahdollisuudet ottaa ilmasto huomioon tiehankkeissa?”</a:t>
          </a:r>
          <a:endParaRPr lang="fi-FI" sz="24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400" i="1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”Vesiasioiden kytkös sopeutumisen lisäksi myös hillintään?”</a:t>
          </a:r>
          <a:endParaRPr lang="fi-FI" sz="24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400" i="1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” Miten jo tuemme/voisimme paremmin tukea yrityksiä/toimijoita päästövähennystyössä?”</a:t>
          </a:r>
          <a:endParaRPr lang="fi-FI" sz="24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16044" y="285482"/>
        <a:ext cx="10439595" cy="5277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1EE6C-E6C2-416A-8501-F348288238B3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4012-87F8-4E1D-B369-FDDDCA4B9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56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4012-87F8-4E1D-B369-FDDDCA4B9D4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04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4012-87F8-4E1D-B369-FDDDCA4B9D4C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30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4012-87F8-4E1D-B369-FDDDCA4B9D4C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59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/>
          </a:p>
        </p:txBody>
      </p:sp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527381" y="2924944"/>
            <a:ext cx="8064896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887755" y="6381328"/>
            <a:ext cx="1248139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527381" y="6093296"/>
            <a:ext cx="8064896" cy="288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18.1.2019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8688288" y="1952836"/>
            <a:ext cx="3504389" cy="4428492"/>
          </a:xfrm>
          <a:prstGeom prst="rect">
            <a:avLst/>
          </a:prstGeom>
        </p:spPr>
      </p:pic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43423" y="4536664"/>
            <a:ext cx="8048856" cy="15566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30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5467" y="4947046"/>
            <a:ext cx="864096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 napsauttamalla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295467" y="1268760"/>
            <a:ext cx="864096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295467" y="5511354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72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255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334931" y="2552587"/>
            <a:ext cx="11165251" cy="33246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9620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334932" y="2037455"/>
            <a:ext cx="5673261" cy="42718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6092871" y="2040204"/>
            <a:ext cx="5673261" cy="42718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17448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0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1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334931" y="2894955"/>
            <a:ext cx="5673261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12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192011" y="2894955"/>
            <a:ext cx="5673261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9769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6096000" y="404666"/>
            <a:ext cx="5760640" cy="57606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37330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773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kalvo -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 smtClean="0"/>
              <a:t>Muokkaa perustyyl. napsautt.</a:t>
            </a:r>
            <a:endParaRPr lang="fi-F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800000"/>
            <a:ext cx="6369600" cy="4266000"/>
          </a:xfrm>
        </p:spPr>
        <p:txBody>
          <a:bodyPr/>
          <a:lstStyle/>
          <a:p>
            <a:pPr lvl="0"/>
            <a:r>
              <a:rPr lang="fi-FI" noProof="1" smtClean="0"/>
              <a:t>Muokkaa tekstin perustyylejä napsauttamalla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Esittäjän nimi alatunnisteeseen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200124" y="1800000"/>
            <a:ext cx="4512501" cy="4266000"/>
          </a:xfrm>
        </p:spPr>
        <p:txBody>
          <a:bodyPr/>
          <a:lstStyle/>
          <a:p>
            <a:pPr lvl="0"/>
            <a:r>
              <a:rPr lang="fi-FI" noProof="1" smtClean="0"/>
              <a:t>Muokkaa tekstin perustyylejä napsauttamalla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4" y="6381328"/>
            <a:ext cx="4032448" cy="180020"/>
          </a:xfrm>
        </p:spPr>
        <p:txBody>
          <a:bodyPr anchor="t" anchorCtr="0"/>
          <a:lstStyle>
            <a:lvl1pPr>
              <a:lnSpc>
                <a:spcPts val="975"/>
              </a:lnSpc>
              <a:defRPr sz="900"/>
            </a:lvl1pPr>
          </a:lstStyle>
          <a:p>
            <a:pPr lvl="0"/>
            <a:r>
              <a:rPr lang="fi-FI" noProof="1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8979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7B-C9D8-429B-AF42-0D415F173E15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5AD8-6D56-40C6-967F-5BB8194B80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542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7B-C9D8-429B-AF42-0D415F173E15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5AD8-6D56-40C6-967F-5BB8194B80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55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90436"/>
            <a:ext cx="10369152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0138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7B-C9D8-429B-AF42-0D415F173E15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5AD8-6D56-40C6-967F-5BB8194B80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997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7B-C9D8-429B-AF42-0D415F173E15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5AD8-6D56-40C6-967F-5BB8194B80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220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7B-C9D8-429B-AF42-0D415F173E15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5AD8-6D56-40C6-967F-5BB8194B80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160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7B-C9D8-429B-AF42-0D415F173E15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5AD8-6D56-40C6-967F-5BB8194B80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2582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7B-C9D8-429B-AF42-0D415F173E15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5AD8-6D56-40C6-967F-5BB8194B80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93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7B-C9D8-429B-AF42-0D415F173E15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5AD8-6D56-40C6-967F-5BB8194B80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722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7B-C9D8-429B-AF42-0D415F173E15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5AD8-6D56-40C6-967F-5BB8194B80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358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7B-C9D8-429B-AF42-0D415F173E15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5AD8-6D56-40C6-967F-5BB8194B80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29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7B-C9D8-429B-AF42-0D415F173E15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5AD8-6D56-40C6-967F-5BB8194B80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723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044463"/>
            <a:ext cx="12203324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55440" y="2744924"/>
            <a:ext cx="7200800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55440" y="4581128"/>
            <a:ext cx="7200800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55440" y="6417332"/>
            <a:ext cx="7200800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E4B43C-E405-4271-85DD-5BE3A0CD0BA5}" type="datetime1">
              <a:rPr lang="fi-FI" smtClean="0"/>
              <a:pPr/>
              <a:t>30.4.2019</a:t>
            </a:fld>
            <a:endParaRPr lang="fi-FI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55440" y="6057292"/>
            <a:ext cx="7200800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8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152" y="134732"/>
            <a:ext cx="113744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uva 11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02974" y="260648"/>
            <a:ext cx="1399109" cy="742796"/>
          </a:xfrm>
          <a:prstGeom prst="rect">
            <a:avLst/>
          </a:prstGeom>
        </p:spPr>
      </p:pic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3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90436"/>
            <a:ext cx="10369152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50792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/>
          <p:cNvSpPr/>
          <p:nvPr userDrawn="1"/>
        </p:nvSpPr>
        <p:spPr>
          <a:xfrm>
            <a:off x="0" y="981075"/>
            <a:ext cx="1221668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2744924"/>
            <a:ext cx="6984777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15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4581128"/>
            <a:ext cx="6984777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91444" y="6417332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E4B43C-E405-4271-85DD-5BE3A0CD0BA5}" type="datetime1">
              <a:rPr lang="fi-FI" smtClean="0"/>
              <a:pPr/>
              <a:t>30.4.2019</a:t>
            </a:fld>
            <a:endParaRPr lang="fi-FI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021288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98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/>
          <p:cNvSpPr/>
          <p:nvPr userDrawn="1"/>
        </p:nvSpPr>
        <p:spPr>
          <a:xfrm>
            <a:off x="0" y="1044463"/>
            <a:ext cx="1221668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Otsikko 6"/>
          <p:cNvSpPr>
            <a:spLocks noGrp="1"/>
          </p:cNvSpPr>
          <p:nvPr>
            <p:ph type="title" hasCustomPrompt="1"/>
          </p:nvPr>
        </p:nvSpPr>
        <p:spPr>
          <a:xfrm>
            <a:off x="1055440" y="2744924"/>
            <a:ext cx="7164796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15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55440" y="4581128"/>
            <a:ext cx="7164796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55440" y="6417332"/>
            <a:ext cx="7164795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E4B43C-E405-4271-85DD-5BE3A0CD0BA5}" type="datetime1">
              <a:rPr lang="fi-FI" smtClean="0"/>
              <a:pPr/>
              <a:t>30.4.2019</a:t>
            </a:fld>
            <a:endParaRPr lang="fi-FI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55440" y="6021288"/>
            <a:ext cx="7164796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76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16178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1268760"/>
            <a:ext cx="9330377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3037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9268" y="6376243"/>
            <a:ext cx="932721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509" y="147396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9136" y="188640"/>
            <a:ext cx="1049332" cy="7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1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1547289"/>
            <a:ext cx="9330377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754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42" y="1989181"/>
            <a:ext cx="9289034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1444" y="3825044"/>
            <a:ext cx="92890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28903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586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5" y="1268760"/>
            <a:ext cx="9325036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47724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204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84238"/>
            <a:ext cx="8832981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309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5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84238"/>
            <a:ext cx="8832981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8704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3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4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84238"/>
            <a:ext cx="8832981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6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41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15413" y="548680"/>
            <a:ext cx="10369152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15413" y="1556792"/>
            <a:ext cx="10369152" cy="460851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7334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0"/>
          <a:stretch/>
        </p:blipFill>
        <p:spPr>
          <a:xfrm>
            <a:off x="10572346" y="3983580"/>
            <a:ext cx="1619654" cy="2736000"/>
          </a:xfrm>
          <a:prstGeom prst="rect">
            <a:avLst/>
          </a:prstGeom>
        </p:spPr>
      </p:pic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2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84238"/>
            <a:ext cx="8832981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33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0"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  <p:sp>
        <p:nvSpPr>
          <p:cNvPr id="16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84238"/>
            <a:ext cx="8832981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526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275"/>
          <a:stretch/>
        </p:blipFill>
        <p:spPr>
          <a:xfrm>
            <a:off x="10560496" y="3981979"/>
            <a:ext cx="1637015" cy="2736000"/>
          </a:xfrm>
          <a:prstGeom prst="rect">
            <a:avLst/>
          </a:prstGeom>
        </p:spPr>
      </p:pic>
      <p:sp>
        <p:nvSpPr>
          <p:cNvPr id="15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6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84238"/>
            <a:ext cx="8832981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569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732404" y="0"/>
            <a:ext cx="244827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6" y="1267841"/>
            <a:ext cx="824491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2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5" y="2084238"/>
            <a:ext cx="824491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24943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604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4" y="4947046"/>
            <a:ext cx="883298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91443" y="1268760"/>
            <a:ext cx="8832981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1444" y="5511354"/>
            <a:ext cx="88329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049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65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2564904"/>
            <a:ext cx="11164821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8694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27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360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894956"/>
            <a:ext cx="5663273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9496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0" y="404665"/>
            <a:ext cx="576064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16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03445" y="1988841"/>
            <a:ext cx="9793088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03445" y="3886200"/>
            <a:ext cx="97930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74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194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AE3F-B633-4F98-B0A4-F6A7F3F5E78B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A8D4-939A-401A-ADC7-B575C427F1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114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AE3F-B633-4F98-B0A4-F6A7F3F5E78B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A8D4-939A-401A-ADC7-B575C427F1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8458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AE3F-B633-4F98-B0A4-F6A7F3F5E78B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A8D4-939A-401A-ADC7-B575C427F1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6704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AE3F-B633-4F98-B0A4-F6A7F3F5E78B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A8D4-939A-401A-ADC7-B575C427F1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1182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AE3F-B633-4F98-B0A4-F6A7F3F5E78B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A8D4-939A-401A-ADC7-B575C427F1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927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AE3F-B633-4F98-B0A4-F6A7F3F5E78B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A8D4-939A-401A-ADC7-B575C427F1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769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AE3F-B633-4F98-B0A4-F6A7F3F5E78B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A8D4-939A-401A-ADC7-B575C427F1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8554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AE3F-B633-4F98-B0A4-F6A7F3F5E78B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A8D4-939A-401A-ADC7-B575C427F1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599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AE3F-B633-4F98-B0A4-F6A7F3F5E78B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A8D4-939A-401A-ADC7-B575C427F1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87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445" y="1268760"/>
            <a:ext cx="10657184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816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AE3F-B633-4F98-B0A4-F6A7F3F5E78B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A8D4-939A-401A-ADC7-B575C427F1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618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AE3F-B633-4F98-B0A4-F6A7F3F5E78B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A8D4-939A-401A-ADC7-B575C427F1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2517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891320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5416845"/>
      </p:ext>
    </p:extLst>
  </p:cSld>
  <p:clrMapOvr>
    <a:masterClrMapping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130140"/>
      </p:ext>
    </p:extLst>
  </p:cSld>
  <p:clrMapOvr>
    <a:masterClrMapping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7442310"/>
      </p:ext>
    </p:extLst>
  </p:cSld>
  <p:clrMapOvr>
    <a:masterClrMapping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164098"/>
      </p:ext>
    </p:extLst>
  </p:cSld>
  <p:clrMapOvr>
    <a:masterClrMapping/>
  </p:clrMapOvr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6223575"/>
      </p:ext>
    </p:extLst>
  </p:cSld>
  <p:clrMapOvr>
    <a:masterClrMapping/>
  </p:clrMapOvr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9278772"/>
      </p:ext>
    </p:extLst>
  </p:cSld>
  <p:clrMapOvr>
    <a:masterClrMapping/>
  </p:clrMapOvr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170759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103446" y="1268760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13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4" name="Rektangel 10"/>
          <p:cNvSpPr/>
          <p:nvPr userDrawn="1"/>
        </p:nvSpPr>
        <p:spPr>
          <a:xfrm>
            <a:off x="10544720" y="0"/>
            <a:ext cx="16472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10544721" y="2960948"/>
            <a:ext cx="1633980" cy="3735478"/>
          </a:xfrm>
          <a:prstGeom prst="rect">
            <a:avLst/>
          </a:prstGeom>
        </p:spPr>
      </p:pic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90436"/>
            <a:ext cx="8832980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2038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19645"/>
      </p:ext>
    </p:extLst>
  </p:cSld>
  <p:clrMapOvr>
    <a:masterClrMapping/>
  </p:clrMapOvr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629166"/>
      </p:ext>
    </p:extLst>
  </p:cSld>
  <p:clrMapOvr>
    <a:masterClrMapping/>
  </p:clrMapOvr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9691504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9723624" y="1556792"/>
            <a:ext cx="2468376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911424" y="2924944"/>
            <a:ext cx="7968885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911424" y="4509120"/>
            <a:ext cx="8064896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4271797" y="6381328"/>
            <a:ext cx="1248139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5B96160-477E-4C56-93A9-AFEB34CADFEE}" type="datetime1">
              <a:rPr lang="fi-FI" smtClean="0"/>
              <a:pPr/>
              <a:t>30.4.2019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911424" y="6021288"/>
            <a:ext cx="8064896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498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103446" y="1268760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0"/>
          <a:stretch/>
        </p:blipFill>
        <p:spPr>
          <a:xfrm>
            <a:off x="10032437" y="4005368"/>
            <a:ext cx="2159539" cy="2736000"/>
          </a:xfrm>
          <a:prstGeom prst="rect">
            <a:avLst/>
          </a:prstGeom>
        </p:spPr>
      </p:pic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12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90436"/>
            <a:ext cx="8832980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6846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103445" y="1268760"/>
            <a:ext cx="7872875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409045" y="0"/>
            <a:ext cx="27356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7872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495372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8" y="2090435"/>
            <a:ext cx="7872873" cy="4002861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3683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 sz="1800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581124" y="6357937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007436" y="6357938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38920" y="6357936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Kuva 9" descr="ELY_LB01_FiSvEn_3L_B3___RGB_tresprak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4939" y="8620"/>
            <a:ext cx="675914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5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/>
              <a:t>18.1.2019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36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951384" y="6357939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378885" y="6357939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0320469" y="6381328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0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AE3F-B633-4F98-B0A4-F6A7F3F5E78B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A8D4-939A-401A-ADC7-B575C427F1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17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30.4.2019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7" name="Kuva 6" descr="ELY_LB01_FiSvEn_3L_B3___RGB_tresprak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39350" y="116632"/>
            <a:ext cx="540731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2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ieto.pirkanmaa.fi/pymo/" TargetMode="External"/><Relationship Id="rId3" Type="http://schemas.openxmlformats.org/officeDocument/2006/relationships/hyperlink" Target="https://taimi.sharepoint.com/sites/tyotilat/ELY_Ilmasto/SitePages/Kotisivu.aspx" TargetMode="External"/><Relationship Id="rId7" Type="http://schemas.openxmlformats.org/officeDocument/2006/relationships/hyperlink" Target="https://hiilineutraalipirkanmaa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valeria.kerkka@ely-keskus.fi" TargetMode="External"/><Relationship Id="rId5" Type="http://schemas.openxmlformats.org/officeDocument/2006/relationships/hyperlink" Target="mailto:soili.ingelin@ely-keskus.fi" TargetMode="External"/><Relationship Id="rId4" Type="http://schemas.openxmlformats.org/officeDocument/2006/relationships/hyperlink" Target="https://www.yammer.com/ely-keskus.fi/#/threads/inGroup?type=in_group&amp;feedId=15989628&amp;view=al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Kohti ELY-keskusten ilmastotyötä – mitä se on ja miten liikkeelle?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543423" y="4267200"/>
            <a:ext cx="8048856" cy="1826096"/>
          </a:xfrm>
        </p:spPr>
        <p:txBody>
          <a:bodyPr/>
          <a:lstStyle/>
          <a:p>
            <a:r>
              <a:rPr lang="fi-FI" dirty="0" smtClean="0"/>
              <a:t>Pirkanmaan </a:t>
            </a:r>
            <a:r>
              <a:rPr lang="fi-FI" dirty="0" err="1" smtClean="0"/>
              <a:t>ELYn</a:t>
            </a:r>
            <a:r>
              <a:rPr lang="fi-FI" dirty="0" smtClean="0"/>
              <a:t> kokemuksia 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sz="1600" dirty="0" smtClean="0"/>
              <a:t>Soili Ingelin ja Valeria Kerkkä, Pirkanmaan ELY-keskus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9798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Pirkanmaalla mietittyä</a:t>
            </a: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Mikä on ELY-keskuksen rooli alueen ilmastotyössä suhteessa muihin alueen toimijoihin?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46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ktori 3"/>
          <p:cNvSpPr/>
          <p:nvPr/>
        </p:nvSpPr>
        <p:spPr>
          <a:xfrm>
            <a:off x="9387937" y="-324875"/>
            <a:ext cx="5579928" cy="7360941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Sektori 4"/>
          <p:cNvSpPr/>
          <p:nvPr/>
        </p:nvSpPr>
        <p:spPr>
          <a:xfrm>
            <a:off x="9903990" y="1154204"/>
            <a:ext cx="4576019" cy="5703796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Sektori 5"/>
          <p:cNvSpPr/>
          <p:nvPr/>
        </p:nvSpPr>
        <p:spPr>
          <a:xfrm>
            <a:off x="10498099" y="2386688"/>
            <a:ext cx="3359609" cy="4187597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Sektori 6"/>
          <p:cNvSpPr/>
          <p:nvPr/>
        </p:nvSpPr>
        <p:spPr>
          <a:xfrm>
            <a:off x="11106303" y="3665227"/>
            <a:ext cx="2143199" cy="2671398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Sektori 7"/>
          <p:cNvSpPr/>
          <p:nvPr/>
        </p:nvSpPr>
        <p:spPr>
          <a:xfrm>
            <a:off x="11714507" y="5000926"/>
            <a:ext cx="926789" cy="1155200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3262" y="1455334"/>
            <a:ext cx="8075904" cy="994172"/>
          </a:xfrm>
          <a:noFill/>
        </p:spPr>
        <p:txBody>
          <a:bodyPr>
            <a:normAutofit fontScale="90000"/>
          </a:bodyPr>
          <a:lstStyle/>
          <a:p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dirty="0" smtClean="0"/>
              <a:t>Peruskysymys: Missä/millainen on </a:t>
            </a:r>
            <a:r>
              <a:rPr lang="fi-FI" dirty="0" err="1" smtClean="0"/>
              <a:t>ELYn</a:t>
            </a:r>
            <a:r>
              <a:rPr lang="fi-FI" dirty="0" smtClean="0"/>
              <a:t> paikka ja rooli ilmastokentällä?</a:t>
            </a:r>
            <a:br>
              <a:rPr lang="fi-FI" dirty="0" smtClean="0"/>
            </a:br>
            <a:r>
              <a:rPr lang="fi-FI" sz="4000" dirty="0" smtClean="0"/>
              <a:t>	Mitä ilmastonmuutoksen hillintä 	tarkoittaa </a:t>
            </a:r>
            <a:r>
              <a:rPr lang="fi-FI" sz="4000" dirty="0" err="1" smtClean="0"/>
              <a:t>ELYn</a:t>
            </a:r>
            <a:r>
              <a:rPr lang="fi-FI" sz="4000" dirty="0" smtClean="0"/>
              <a:t> tehtävissä? 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dirty="0" smtClean="0"/>
              <a:t>Ministeriöt</a:t>
            </a:r>
            <a:r>
              <a:rPr lang="fi-FI" b="1" dirty="0" smtClean="0"/>
              <a:t/>
            </a:r>
            <a:br>
              <a:rPr lang="fi-FI" b="1" dirty="0" smtClean="0"/>
            </a:b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71387" y="4229714"/>
            <a:ext cx="4619123" cy="11982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500" dirty="0"/>
          </a:p>
          <a:p>
            <a:pPr marL="0" indent="0">
              <a:buNone/>
            </a:pPr>
            <a:endParaRPr lang="fi-FI" sz="15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3429802" y="4365658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Kunnat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5571387" y="5000926"/>
            <a:ext cx="3416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Kansalaiset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868115" y="3957266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Liitot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lipsi 12"/>
          <p:cNvSpPr/>
          <p:nvPr/>
        </p:nvSpPr>
        <p:spPr>
          <a:xfrm>
            <a:off x="4801402" y="3346596"/>
            <a:ext cx="1283829" cy="9157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glow rad="190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ELYt</a:t>
            </a:r>
            <a:r>
              <a:rPr kumimoji="0" lang="fi-FI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fi-FI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6366089" y="2344053"/>
            <a:ext cx="1827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000" b="1" dirty="0" smtClean="0">
                <a:solidFill>
                  <a:prstClr val="black"/>
                </a:solidFill>
                <a:latin typeface="Calibri Light" panose="020F0302020204030204"/>
              </a:rPr>
              <a:t>Järjestöt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6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7459" y="981387"/>
            <a:ext cx="10410093" cy="763675"/>
          </a:xfrm>
        </p:spPr>
        <p:txBody>
          <a:bodyPr/>
          <a:lstStyle/>
          <a:p>
            <a:r>
              <a:rPr lang="fi-FI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Ilmastoasioiden organisoituminen </a:t>
            </a:r>
            <a:r>
              <a:rPr lang="fi-FI" sz="4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PIRELYssä</a:t>
            </a:r>
            <a:endParaRPr lang="fi-FI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1426029" y="1745062"/>
            <a:ext cx="8937171" cy="3724980"/>
          </a:xfrm>
        </p:spPr>
        <p:txBody>
          <a:bodyPr/>
          <a:lstStyle/>
          <a:p>
            <a:r>
              <a:rPr lang="fi-FI" sz="1800" dirty="0"/>
              <a:t>Y valinnut </a:t>
            </a:r>
            <a:r>
              <a:rPr lang="fi-FI" sz="1800" dirty="0" smtClean="0"/>
              <a:t>kokoaikaisen tekijän keväällä 2018 </a:t>
            </a:r>
            <a:r>
              <a:rPr lang="fi-FI" sz="1800" dirty="0"/>
              <a:t>(vuodesta 2016 asti </a:t>
            </a:r>
            <a:r>
              <a:rPr lang="fi-FI" sz="1800" dirty="0" err="1"/>
              <a:t>otona</a:t>
            </a:r>
            <a:r>
              <a:rPr lang="fi-FI" sz="1800" dirty="0" smtClean="0"/>
              <a:t>).</a:t>
            </a:r>
            <a:endParaRPr lang="fi-FI" sz="1800" dirty="0"/>
          </a:p>
          <a:p>
            <a:r>
              <a:rPr lang="fi-FI" sz="1800" dirty="0"/>
              <a:t>Ilmasto </a:t>
            </a:r>
            <a:r>
              <a:rPr lang="fi-FI" sz="1800" dirty="0" smtClean="0"/>
              <a:t>valittu </a:t>
            </a:r>
            <a:r>
              <a:rPr lang="fi-FI" sz="1800" dirty="0"/>
              <a:t>koko </a:t>
            </a:r>
            <a:r>
              <a:rPr lang="fi-FI" sz="1800" dirty="0" err="1"/>
              <a:t>ELYn</a:t>
            </a:r>
            <a:r>
              <a:rPr lang="fi-FI" sz="1800" dirty="0"/>
              <a:t> toiminnan kehittämisen </a:t>
            </a:r>
            <a:r>
              <a:rPr lang="fi-FI" sz="1800" dirty="0" smtClean="0"/>
              <a:t>painopisteeksi </a:t>
            </a:r>
            <a:r>
              <a:rPr lang="fi-FI" sz="1800" dirty="0"/>
              <a:t>– johdon lupaus ja lupa satsata!</a:t>
            </a:r>
          </a:p>
          <a:p>
            <a:r>
              <a:rPr lang="fi-FI" sz="1800" dirty="0" smtClean="0"/>
              <a:t>Läpileikkaava tiimi </a:t>
            </a:r>
            <a:r>
              <a:rPr lang="fi-FI" sz="1800" dirty="0"/>
              <a:t>perustettu, mukana kaikki </a:t>
            </a:r>
            <a:r>
              <a:rPr lang="fi-FI" sz="1800" dirty="0" smtClean="0"/>
              <a:t>vastuualueet.</a:t>
            </a:r>
            <a:endParaRPr lang="fi-FI" sz="1800" dirty="0"/>
          </a:p>
          <a:p>
            <a:r>
              <a:rPr lang="fi-FI" sz="1800" dirty="0"/>
              <a:t>Koko henkilöstön osallistaminen aloitettu </a:t>
            </a:r>
            <a:r>
              <a:rPr lang="fi-FI" sz="1800" dirty="0" smtClean="0"/>
              <a:t>työpajalla 12.12.2018</a:t>
            </a:r>
          </a:p>
          <a:p>
            <a:pPr lvl="1"/>
            <a:r>
              <a:rPr lang="fi-FI" sz="1800" dirty="0" smtClean="0"/>
              <a:t>Y-, </a:t>
            </a:r>
            <a:r>
              <a:rPr lang="fi-FI" sz="1800" dirty="0" err="1" smtClean="0"/>
              <a:t>L-</a:t>
            </a:r>
            <a:r>
              <a:rPr lang="fi-FI" sz="1800" dirty="0" smtClean="0"/>
              <a:t> ja E-yksikköpalavereissa ja infoissa vierailtu</a:t>
            </a:r>
            <a:r>
              <a:rPr lang="fi-FI" sz="1800" dirty="0"/>
              <a:t>.</a:t>
            </a:r>
            <a:endParaRPr lang="fi-FI" sz="1800" dirty="0" smtClean="0"/>
          </a:p>
          <a:p>
            <a:pPr lvl="1"/>
            <a:r>
              <a:rPr lang="fi-FI" sz="1800" dirty="0" smtClean="0"/>
              <a:t>Esimiesfoorumissa pohjustettu ilmastoasian huomioimisesta kevään kehityskeskustelukierroksella.</a:t>
            </a:r>
            <a:endParaRPr lang="fi-FI" sz="1800" dirty="0"/>
          </a:p>
          <a:p>
            <a:pPr lvl="1"/>
            <a:r>
              <a:rPr lang="fi-FI" sz="1800" dirty="0" smtClean="0"/>
              <a:t>Seuraava koko </a:t>
            </a:r>
            <a:r>
              <a:rPr lang="fi-FI" sz="1800" dirty="0" err="1" smtClean="0"/>
              <a:t>ELYn</a:t>
            </a:r>
            <a:r>
              <a:rPr lang="fi-FI" sz="1800" dirty="0" smtClean="0"/>
              <a:t> työpaja </a:t>
            </a:r>
            <a:r>
              <a:rPr lang="fi-FI" sz="1800" smtClean="0"/>
              <a:t>pe 7.6.2019</a:t>
            </a:r>
            <a:endParaRPr lang="fi-FI" sz="1800" dirty="0"/>
          </a:p>
          <a:p>
            <a:r>
              <a:rPr lang="fi-FI" sz="1800" dirty="0" smtClean="0"/>
              <a:t>Läpileikkaava teema ymmärretty tehtävän organisoinnissa: työjärjestyksessä työn sijoittuminen </a:t>
            </a:r>
            <a:r>
              <a:rPr lang="fi-FI" sz="1800" dirty="0" err="1" smtClean="0"/>
              <a:t>ELYn</a:t>
            </a:r>
            <a:r>
              <a:rPr lang="fi-FI" sz="1800" dirty="0" smtClean="0"/>
              <a:t> yhteiseen toimintoon.</a:t>
            </a:r>
          </a:p>
          <a:p>
            <a:endParaRPr lang="fi-FI" sz="1800" dirty="0" smtClean="0"/>
          </a:p>
          <a:p>
            <a:r>
              <a:rPr lang="fi-FI" sz="1800" dirty="0" smtClean="0"/>
              <a:t>Tehtäväkentän </a:t>
            </a:r>
            <a:r>
              <a:rPr lang="fi-FI" sz="1800" dirty="0"/>
              <a:t>järjestelmällinen </a:t>
            </a:r>
            <a:r>
              <a:rPr lang="fi-FI" sz="1800" dirty="0" smtClean="0"/>
              <a:t>ilmastopureskelu </a:t>
            </a:r>
            <a:r>
              <a:rPr lang="fi-FI" sz="1800" dirty="0"/>
              <a:t>koko ELY-kentällä </a:t>
            </a:r>
            <a:r>
              <a:rPr lang="fi-FI" sz="1800" dirty="0" smtClean="0"/>
              <a:t>käynnistetty  tiekarttahankkeen myötä täydellä teholla 4/2019. Kaikki </a:t>
            </a:r>
            <a:r>
              <a:rPr lang="fi-FI" sz="1800" dirty="0" err="1" smtClean="0"/>
              <a:t>ELYt</a:t>
            </a:r>
            <a:r>
              <a:rPr lang="fi-FI" sz="1800" dirty="0" smtClean="0"/>
              <a:t> mukana työssä ilmastoverkoston kautta.</a:t>
            </a: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8414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ELY-tehtävien hahmottuminen osana alueen muuta ilmastotyötä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1103447" y="2090436"/>
            <a:ext cx="8928990" cy="3930853"/>
          </a:xfrm>
        </p:spPr>
        <p:txBody>
          <a:bodyPr/>
          <a:lstStyle/>
          <a:p>
            <a:pPr marL="0" indent="0">
              <a:buNone/>
            </a:pPr>
            <a:endParaRPr lang="fi-FI" sz="1400" b="1" dirty="0"/>
          </a:p>
          <a:p>
            <a:r>
              <a:rPr lang="fi-FI" sz="2000" dirty="0"/>
              <a:t>ELY on puolueeton </a:t>
            </a:r>
            <a:r>
              <a:rPr lang="fi-FI" sz="2000" dirty="0" smtClean="0"/>
              <a:t>asiantuntijaorganisaatio ja siksi luonteva koordinoija</a:t>
            </a:r>
          </a:p>
          <a:p>
            <a:pPr lvl="1"/>
            <a:r>
              <a:rPr lang="fi-FI" sz="1800" dirty="0" smtClean="0"/>
              <a:t>Kuntayhteistyöstä hyviä kokemuksia ja valmiita verkostoja</a:t>
            </a:r>
          </a:p>
          <a:p>
            <a:r>
              <a:rPr lang="fi-FI" sz="2000" dirty="0"/>
              <a:t>T</a:t>
            </a:r>
            <a:r>
              <a:rPr lang="fi-FI" sz="2000" dirty="0" smtClean="0"/>
              <a:t>iedolla johtaminen</a:t>
            </a:r>
          </a:p>
          <a:p>
            <a:pPr lvl="1"/>
            <a:r>
              <a:rPr lang="fi-FI" sz="1800" u="sng" dirty="0" err="1" smtClean="0"/>
              <a:t>ELYn</a:t>
            </a:r>
            <a:r>
              <a:rPr lang="fi-FI" sz="1800" u="sng" dirty="0" smtClean="0"/>
              <a:t> tehtäviin liittyy paljon välillisiä ilmastovaikutuksia, joiden merkitys on tärkeä pystyä perustelemaan </a:t>
            </a:r>
            <a:r>
              <a:rPr lang="fi-FI" sz="1800" u="sng" dirty="0" err="1" smtClean="0"/>
              <a:t>ELYn</a:t>
            </a:r>
            <a:r>
              <a:rPr lang="fi-FI" sz="1800" u="sng" dirty="0" smtClean="0"/>
              <a:t> ilmastoroolin kuvaamiseksi.</a:t>
            </a:r>
            <a:endParaRPr lang="fi-FI" sz="1800" dirty="0" smtClean="0"/>
          </a:p>
          <a:p>
            <a:r>
              <a:rPr lang="fi-FI" sz="2000" dirty="0" smtClean="0"/>
              <a:t>Tärkeää avainhenkilöiden</a:t>
            </a:r>
            <a:r>
              <a:rPr lang="fi-FI" sz="2000" dirty="0"/>
              <a:t>, </a:t>
            </a:r>
            <a:r>
              <a:rPr lang="fi-FI" sz="2000" dirty="0" smtClean="0"/>
              <a:t>yhteistyökumppaneiden ja rajapintojen </a:t>
            </a:r>
            <a:r>
              <a:rPr lang="fi-FI" sz="2000" dirty="0"/>
              <a:t>tunnistaminen </a:t>
            </a:r>
          </a:p>
          <a:p>
            <a:r>
              <a:rPr lang="fi-FI" sz="2000" dirty="0" smtClean="0"/>
              <a:t>Ei unohdeta esimerkin näyttämistä: kestävä toimisto ja kestävän liikkumisen mahdollistaminen – ja viestitään tästä myös ulospäin</a:t>
            </a: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69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60663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dirty="0" smtClean="0"/>
              <a:t>Mikä olisi ilmasto-ELY?</a:t>
            </a:r>
            <a:endParaRPr lang="fi-FI" sz="40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01" y="1497874"/>
            <a:ext cx="7747199" cy="484750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157127" y="1223445"/>
            <a:ext cx="603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 käynnistyi pohtimalla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ELYn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mahdollisia eri rooleja ilmastoasiassa ja työn fiksua keskittämistä.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7869696" y="3160214"/>
            <a:ext cx="3977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Johtanut kokonaisuuden merkittävyyden ymmärtämiseen ja siihen, ettei valintaa tekemisten välillä tunnu mielekkäältä tehdä.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Toive kehittää </a:t>
            </a:r>
            <a:r>
              <a:rPr kumimoji="0" lang="fi-FI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ELYä</a:t>
            </a: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kokonaisuudessaan ilmastovaikuttajana.  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03447" y="939308"/>
            <a:ext cx="9416771" cy="648072"/>
          </a:xfrm>
        </p:spPr>
        <p:txBody>
          <a:bodyPr/>
          <a:lstStyle/>
          <a:p>
            <a:r>
              <a:rPr lang="fi-FI" dirty="0" smtClean="0"/>
              <a:t>Pirkanmaalla tähän mennessä tehtyä ja suunniteltua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1103447" y="1431637"/>
            <a:ext cx="9241280" cy="4266380"/>
          </a:xfrm>
        </p:spPr>
        <p:txBody>
          <a:bodyPr/>
          <a:lstStyle/>
          <a:p>
            <a:r>
              <a:rPr lang="fi-FI" sz="1050" dirty="0" smtClean="0"/>
              <a:t>Tiennäyttäjä-ELY</a:t>
            </a:r>
          </a:p>
          <a:p>
            <a:pPr lvl="1"/>
            <a:r>
              <a:rPr lang="fi-FI" sz="1050" dirty="0">
                <a:sym typeface="Wingdings" panose="05000000000000000000" pitchFamily="2" charset="2"/>
              </a:rPr>
              <a:t>Pirkanmaan ELY-keskuksen painopisteinä ilmastonmuutos, kiertotalous ja </a:t>
            </a:r>
            <a:r>
              <a:rPr lang="fi-FI" sz="1050" dirty="0" err="1">
                <a:sym typeface="Wingdings" panose="05000000000000000000" pitchFamily="2" charset="2"/>
              </a:rPr>
              <a:t>digitalisaatio</a:t>
            </a:r>
            <a:endParaRPr lang="fi-FI" sz="1050" dirty="0"/>
          </a:p>
          <a:p>
            <a:pPr lvl="1"/>
            <a:r>
              <a:rPr lang="fi-FI" sz="1050" dirty="0" smtClean="0"/>
              <a:t>Pirkanmaan </a:t>
            </a:r>
            <a:r>
              <a:rPr lang="fi-FI" sz="1050" dirty="0"/>
              <a:t>ilmastofoorumi</a:t>
            </a:r>
            <a:r>
              <a:rPr lang="fi-FI" sz="1050" dirty="0" smtClean="0">
                <a:sym typeface="Wingdings" panose="05000000000000000000" pitchFamily="2" charset="2"/>
              </a:rPr>
              <a:t> alueen </a:t>
            </a:r>
            <a:r>
              <a:rPr lang="fi-FI" sz="1050" b="1" dirty="0" smtClean="0">
                <a:sym typeface="Wingdings" panose="05000000000000000000" pitchFamily="2" charset="2"/>
              </a:rPr>
              <a:t>sitoutuneet</a:t>
            </a:r>
            <a:r>
              <a:rPr lang="fi-FI" sz="1050" dirty="0" smtClean="0">
                <a:sym typeface="Wingdings" panose="05000000000000000000" pitchFamily="2" charset="2"/>
              </a:rPr>
              <a:t> </a:t>
            </a:r>
            <a:r>
              <a:rPr lang="fi-FI" sz="1050" dirty="0">
                <a:sym typeface="Wingdings" panose="05000000000000000000" pitchFamily="2" charset="2"/>
              </a:rPr>
              <a:t>toimijat </a:t>
            </a:r>
            <a:r>
              <a:rPr lang="fi-FI" sz="1050" dirty="0" smtClean="0">
                <a:sym typeface="Wingdings" panose="05000000000000000000" pitchFamily="2" charset="2"/>
              </a:rPr>
              <a:t>yhteen ja huomio jokaisen tekemiseen</a:t>
            </a:r>
            <a:endParaRPr lang="fi-FI" sz="1050" dirty="0">
              <a:sym typeface="Wingdings" panose="05000000000000000000" pitchFamily="2" charset="2"/>
            </a:endParaRPr>
          </a:p>
          <a:p>
            <a:pPr lvl="1"/>
            <a:r>
              <a:rPr lang="fi-FI" sz="1050" dirty="0" smtClean="0">
                <a:sym typeface="Wingdings" panose="05000000000000000000" pitchFamily="2" charset="2"/>
              </a:rPr>
              <a:t>Ilmastoviestintä, mukana valtakunnallisessa ilmastoviestintäverkostossa, esim. Ilmastobarometri 2019 </a:t>
            </a:r>
          </a:p>
          <a:p>
            <a:pPr lvl="1"/>
            <a:r>
              <a:rPr lang="fi-FI" sz="1050" dirty="0" smtClean="0">
                <a:sym typeface="Wingdings" panose="05000000000000000000" pitchFamily="2" charset="2"/>
              </a:rPr>
              <a:t>Pirkanmaan ympäristöohjelman toteutus – ilmastokyvykkyys painotuksena</a:t>
            </a:r>
          </a:p>
          <a:p>
            <a:pPr lvl="1"/>
            <a:r>
              <a:rPr lang="fi-FI" sz="1050" dirty="0" smtClean="0">
                <a:sym typeface="Wingdings" panose="05000000000000000000" pitchFamily="2" charset="2"/>
              </a:rPr>
              <a:t>Ilmastoasiat osaksi uudistusten valmistelua</a:t>
            </a:r>
          </a:p>
          <a:p>
            <a:pPr lvl="1"/>
            <a:r>
              <a:rPr lang="fi-FI" sz="1050" dirty="0" smtClean="0">
                <a:sym typeface="Wingdings" panose="05000000000000000000" pitchFamily="2" charset="2"/>
              </a:rPr>
              <a:t>Myös sisäisen toiminnan kehittäminen ja esimerkin näyttäminen teoilla</a:t>
            </a:r>
          </a:p>
          <a:p>
            <a:pPr lvl="1"/>
            <a:r>
              <a:rPr lang="fi-FI" sz="1050" dirty="0" smtClean="0">
                <a:sym typeface="Wingdings" panose="05000000000000000000" pitchFamily="2" charset="2"/>
              </a:rPr>
              <a:t>Tampereen seutuyhteistyö ilmastotyöryhmässä sekä MAL-asioissa</a:t>
            </a:r>
          </a:p>
          <a:p>
            <a:pPr lvl="1"/>
            <a:r>
              <a:rPr lang="fi-FI" sz="1050" dirty="0" smtClean="0">
                <a:sym typeface="Wingdings" panose="05000000000000000000" pitchFamily="2" charset="2"/>
              </a:rPr>
              <a:t>Mukana maakunnan yhteistyöryhmässä</a:t>
            </a:r>
          </a:p>
          <a:p>
            <a:pPr lvl="1"/>
            <a:r>
              <a:rPr lang="fi-FI" sz="1050" dirty="0" smtClean="0">
                <a:sym typeface="Wingdings" panose="05000000000000000000" pitchFamily="2" charset="2"/>
              </a:rPr>
              <a:t>Sidosryhmäyhteistyö myös valtakunnallisesti – SYKE, Luke, Sitra jne. </a:t>
            </a:r>
          </a:p>
          <a:p>
            <a:pPr lvl="1"/>
            <a:r>
              <a:rPr lang="fi-FI" sz="1050" dirty="0" smtClean="0">
                <a:sym typeface="Wingdings" panose="05000000000000000000" pitchFamily="2" charset="2"/>
              </a:rPr>
              <a:t>Tietopohja kuntoon: maakunnallinen päästöselvitys ja päästöjen syventävä selvitys, jossa käydään läpi, mitä luvut tarkoittavat, seuraavaksi tulossa vastaava hiilinieluista</a:t>
            </a:r>
          </a:p>
          <a:p>
            <a:r>
              <a:rPr lang="fi-FI" sz="1050" dirty="0" smtClean="0"/>
              <a:t>Virka-ELY</a:t>
            </a:r>
          </a:p>
          <a:p>
            <a:pPr lvl="1"/>
            <a:r>
              <a:rPr lang="fi-FI" sz="1050" dirty="0" smtClean="0"/>
              <a:t>Ilmastotyötä esitelty vastuualueille, tarve tunnistaa eri toimintojen vaikuttavuudet </a:t>
            </a:r>
          </a:p>
          <a:p>
            <a:pPr lvl="1"/>
            <a:r>
              <a:rPr lang="fi-FI" sz="1050" dirty="0" err="1" smtClean="0"/>
              <a:t>ELYn</a:t>
            </a:r>
            <a:r>
              <a:rPr lang="fi-FI" sz="1050" dirty="0" smtClean="0"/>
              <a:t> ilmastotiimi viemään viestiä eteenpäin vastuualueille</a:t>
            </a:r>
          </a:p>
          <a:p>
            <a:pPr lvl="1"/>
            <a:r>
              <a:rPr lang="fi-FI" sz="1050" dirty="0" smtClean="0"/>
              <a:t>Aihe esillä henkilöstön teemapäivissä</a:t>
            </a:r>
          </a:p>
          <a:p>
            <a:pPr lvl="1"/>
            <a:r>
              <a:rPr lang="fi-FI" sz="1050" dirty="0" smtClean="0"/>
              <a:t>Alueidenkäytön ilmastokestävä kaavoitus –OHKE-hanke, YVA-asioissa ilmasto esillä </a:t>
            </a:r>
          </a:p>
          <a:p>
            <a:pPr lvl="1"/>
            <a:r>
              <a:rPr lang="fi-FI" sz="1050" dirty="0" smtClean="0"/>
              <a:t>Tiekarttahankkeessa käydään virkatyö järjestelmällisesti läpi – tulokset käyttöön myös muille </a:t>
            </a:r>
            <a:r>
              <a:rPr lang="fi-FI" sz="1050" dirty="0" err="1" smtClean="0"/>
              <a:t>ELYille</a:t>
            </a:r>
            <a:endParaRPr lang="fi-FI" sz="1050" dirty="0" smtClean="0"/>
          </a:p>
          <a:p>
            <a:pPr lvl="1"/>
            <a:r>
              <a:rPr lang="fi-FI" sz="1050" dirty="0" smtClean="0"/>
              <a:t>Yksikköpalavereissa, infoissa ym. työn esitteleminen – vaatii jalkautumista ja keskustelualttiutta</a:t>
            </a:r>
          </a:p>
          <a:p>
            <a:pPr lvl="1"/>
            <a:r>
              <a:rPr lang="fi-FI" sz="1050" dirty="0" smtClean="0"/>
              <a:t>Johdon tuki tärkeää – kyse ei ole vain ilmastoasiantuntijan työstä vaan kaikkien työstä</a:t>
            </a:r>
          </a:p>
          <a:p>
            <a:r>
              <a:rPr lang="fi-FI" sz="1050" dirty="0" smtClean="0"/>
              <a:t>Kehittäjä-ELY </a:t>
            </a:r>
          </a:p>
          <a:p>
            <a:pPr lvl="1"/>
            <a:r>
              <a:rPr lang="fi-FI" sz="1050" dirty="0" smtClean="0"/>
              <a:t>Kuntien tukeminen niiden ilmastotoimissa </a:t>
            </a:r>
          </a:p>
          <a:p>
            <a:pPr lvl="1"/>
            <a:r>
              <a:rPr lang="fi-FI" sz="1050" dirty="0" smtClean="0"/>
              <a:t>Rahoituskokonaisuuden haltuun ottaminen, LEADER matalamman kynnyksen instrumenttina isolle osalle maakunnan kuntia</a:t>
            </a:r>
          </a:p>
          <a:p>
            <a:pPr lvl="1"/>
            <a:r>
              <a:rPr lang="fi-FI" sz="1050" dirty="0" smtClean="0"/>
              <a:t>Hankehakemusten sparraus kunnille, hankkeiden hakeminen myös itse (</a:t>
            </a:r>
            <a:r>
              <a:rPr lang="fi-FI" sz="1050" dirty="0" err="1" smtClean="0"/>
              <a:t>OHKEt</a:t>
            </a:r>
            <a:r>
              <a:rPr lang="fi-FI" sz="1050" dirty="0" smtClean="0"/>
              <a:t>, </a:t>
            </a:r>
            <a:r>
              <a:rPr lang="fi-FI" sz="1050" dirty="0" err="1" smtClean="0"/>
              <a:t>Canemure</a:t>
            </a:r>
            <a:r>
              <a:rPr lang="fi-FI" sz="1050" dirty="0" smtClean="0"/>
              <a:t>, muut mahdollisuudet)</a:t>
            </a:r>
          </a:p>
          <a:p>
            <a:pPr lvl="1"/>
            <a:r>
              <a:rPr lang="fi-FI" sz="1050" dirty="0" smtClean="0"/>
              <a:t>Liikennejärjestelmätyö ja sen haasteet – alueellisten vaikutusmahdollisuuksien tunnistaminen, vahva yhteistyö maakunnan liiton kanssa</a:t>
            </a:r>
          </a:p>
          <a:p>
            <a:pPr lvl="1"/>
            <a:r>
              <a:rPr lang="fi-FI" sz="1050" dirty="0" err="1" smtClean="0"/>
              <a:t>Bio</a:t>
            </a:r>
            <a:r>
              <a:rPr lang="fi-FI" sz="1050" dirty="0" smtClean="0"/>
              <a:t>- ja kiertotalous ratkaisuna</a:t>
            </a:r>
          </a:p>
          <a:p>
            <a:endParaRPr lang="fi-FI" sz="105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48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-79513" y="1339559"/>
            <a:ext cx="13029703" cy="4083031"/>
          </a:xfrm>
        </p:spPr>
        <p:txBody>
          <a:bodyPr>
            <a:normAutofit fontScale="77500" lnSpcReduction="20000"/>
          </a:bodyPr>
          <a:lstStyle/>
          <a:p>
            <a:pPr lvl="1" algn="just"/>
            <a:r>
              <a:rPr lang="fi-FI" dirty="0" smtClean="0"/>
              <a:t>PIRELY	</a:t>
            </a:r>
            <a:r>
              <a:rPr lang="fi-FI" dirty="0"/>
              <a:t> e</a:t>
            </a:r>
            <a:r>
              <a:rPr lang="fi-FI" dirty="0" smtClean="0"/>
              <a:t>rityisasiantuntija Soili Ingelin, pj., projektikoordinaattori Valeria Kerkkä</a:t>
            </a:r>
          </a:p>
          <a:p>
            <a:pPr lvl="1" algn="just"/>
            <a:r>
              <a:rPr lang="fi-FI" dirty="0" smtClean="0"/>
              <a:t>ESAELY	 </a:t>
            </a:r>
            <a:r>
              <a:rPr lang="fi-FI" dirty="0"/>
              <a:t>ympäristönsuojelun asiantuntija </a:t>
            </a:r>
            <a:r>
              <a:rPr lang="fi-FI" dirty="0" smtClean="0"/>
              <a:t>Jaana </a:t>
            </a:r>
            <a:r>
              <a:rPr lang="fi-FI" dirty="0"/>
              <a:t>Leppänen (johtava asiantuntija Ossi Tuuliainen</a:t>
            </a:r>
            <a:r>
              <a:rPr lang="fi-FI" dirty="0" smtClean="0"/>
              <a:t>)</a:t>
            </a:r>
          </a:p>
          <a:p>
            <a:pPr lvl="1" algn="just"/>
            <a:r>
              <a:rPr lang="fi-FI" dirty="0" smtClean="0"/>
              <a:t>EPOELY	 ylitarkastaja Risto Koljonen (ryhmäpäällikkö Marketta Kujala)</a:t>
            </a:r>
            <a:endParaRPr lang="fi-FI" dirty="0"/>
          </a:p>
          <a:p>
            <a:pPr lvl="1" algn="just"/>
            <a:r>
              <a:rPr lang="fi-FI" dirty="0" smtClean="0"/>
              <a:t>HAMELY	 </a:t>
            </a:r>
            <a:r>
              <a:rPr lang="fi-FI" dirty="0"/>
              <a:t>ympäristöasiantuntija Kirsi Lehtinen (yksikön päällikkö Harri Mäkelä</a:t>
            </a:r>
            <a:r>
              <a:rPr lang="fi-FI" dirty="0" smtClean="0"/>
              <a:t>)</a:t>
            </a:r>
          </a:p>
          <a:p>
            <a:pPr lvl="1" algn="just"/>
            <a:r>
              <a:rPr lang="fi-FI" dirty="0" smtClean="0"/>
              <a:t>KAIELY	 ympäristöasiantuntija Tatu Turunen (ympäristöasiantuntija Reima Leinonen)</a:t>
            </a:r>
            <a:endParaRPr lang="fi-FI" dirty="0"/>
          </a:p>
          <a:p>
            <a:pPr lvl="1" algn="just"/>
            <a:r>
              <a:rPr lang="fi-FI" dirty="0" smtClean="0"/>
              <a:t>KASELY	 </a:t>
            </a:r>
            <a:r>
              <a:rPr lang="fi-FI" dirty="0"/>
              <a:t>ylitarkastaja Antti Pyysaari </a:t>
            </a:r>
            <a:r>
              <a:rPr lang="fi-FI" dirty="0" smtClean="0"/>
              <a:t>(arkkitehti </a:t>
            </a:r>
            <a:r>
              <a:rPr lang="fi-FI" dirty="0"/>
              <a:t>A</a:t>
            </a:r>
            <a:r>
              <a:rPr lang="fi-FI" dirty="0" smtClean="0"/>
              <a:t>nnu </a:t>
            </a:r>
            <a:r>
              <a:rPr lang="fi-FI" dirty="0"/>
              <a:t>T</a:t>
            </a:r>
            <a:r>
              <a:rPr lang="fi-FI" dirty="0" smtClean="0"/>
              <a:t>ulonen)</a:t>
            </a:r>
            <a:endParaRPr lang="fi-FI" dirty="0"/>
          </a:p>
          <a:p>
            <a:pPr lvl="1" algn="just"/>
            <a:r>
              <a:rPr lang="fi-FI" dirty="0" smtClean="0"/>
              <a:t>KESELY	 </a:t>
            </a:r>
            <a:r>
              <a:rPr lang="fi-FI" dirty="0"/>
              <a:t>ylitarkastaja Eero Manerus (ympäristökasvatusasiantuntija Tanja </a:t>
            </a:r>
            <a:r>
              <a:rPr lang="fi-FI" dirty="0" smtClean="0"/>
              <a:t>Tuulinen, limnologi Arja Koistinen)</a:t>
            </a:r>
            <a:endParaRPr lang="fi-FI" dirty="0"/>
          </a:p>
          <a:p>
            <a:pPr lvl="1" algn="just"/>
            <a:r>
              <a:rPr lang="fi-FI" dirty="0" smtClean="0"/>
              <a:t>LAPELY	 vesitalousasiantuntija Niina Karjalainen (johtava kalatalousasiantuntija Jari Leskinen)</a:t>
            </a:r>
          </a:p>
          <a:p>
            <a:pPr lvl="1" algn="just"/>
            <a:r>
              <a:rPr lang="fi-FI" dirty="0" smtClean="0"/>
              <a:t>POHELY	 ylitarkastaja Päivi Hiltunen (valvontapäällikkö Ulf-Erik </a:t>
            </a:r>
            <a:r>
              <a:rPr lang="fi-FI" dirty="0" err="1" smtClean="0"/>
              <a:t>Häggvik</a:t>
            </a:r>
            <a:r>
              <a:rPr lang="fi-FI" dirty="0" smtClean="0"/>
              <a:t>)</a:t>
            </a:r>
          </a:p>
          <a:p>
            <a:pPr lvl="1" algn="just"/>
            <a:r>
              <a:rPr lang="fi-FI" dirty="0" smtClean="0"/>
              <a:t>POKELY	 ympäristöasiantuntija </a:t>
            </a:r>
            <a:r>
              <a:rPr lang="fi-FI" dirty="0"/>
              <a:t>Mari Heikkinen (yksikön päällikkö Ari Heiskanen)</a:t>
            </a:r>
          </a:p>
          <a:p>
            <a:pPr lvl="1" algn="just"/>
            <a:r>
              <a:rPr lang="fi-FI" dirty="0" smtClean="0"/>
              <a:t>POSELY	 ympäristönsuojelun erityisasiantuntija Kimmo Koistinen (kehittämispäällikkö Kimmo Haapanen)</a:t>
            </a:r>
          </a:p>
          <a:p>
            <a:pPr lvl="1" algn="just"/>
            <a:r>
              <a:rPr lang="fi-FI" dirty="0" smtClean="0"/>
              <a:t>POPELY	 </a:t>
            </a:r>
            <a:r>
              <a:rPr lang="fi-FI" dirty="0"/>
              <a:t>a</a:t>
            </a:r>
            <a:r>
              <a:rPr lang="fi-FI" dirty="0" smtClean="0"/>
              <a:t>lueidenkäyttöryhmän päällikkö Taina </a:t>
            </a:r>
            <a:r>
              <a:rPr lang="fi-FI" dirty="0" err="1" smtClean="0"/>
              <a:t>Törmikoski</a:t>
            </a:r>
            <a:r>
              <a:rPr lang="fi-FI" dirty="0" smtClean="0"/>
              <a:t> (ylitarkastaja Liisa Kantola)</a:t>
            </a:r>
          </a:p>
          <a:p>
            <a:pPr lvl="1" algn="just"/>
            <a:r>
              <a:rPr lang="fi-FI" dirty="0" smtClean="0"/>
              <a:t>SATELY	 tarkastaja Eija </a:t>
            </a:r>
            <a:r>
              <a:rPr lang="fi-FI" dirty="0" err="1" smtClean="0"/>
              <a:t>Mutila</a:t>
            </a:r>
            <a:r>
              <a:rPr lang="fi-FI" dirty="0" smtClean="0"/>
              <a:t>, ryhmäpäällikkö </a:t>
            </a:r>
            <a:r>
              <a:rPr lang="fi-FI" dirty="0"/>
              <a:t>Timo Pukkila</a:t>
            </a:r>
          </a:p>
          <a:p>
            <a:pPr lvl="1" algn="just"/>
            <a:r>
              <a:rPr lang="fi-FI" dirty="0" smtClean="0"/>
              <a:t>UUDELY	 </a:t>
            </a:r>
            <a:r>
              <a:rPr lang="fi-FI" dirty="0"/>
              <a:t>y</a:t>
            </a:r>
            <a:r>
              <a:rPr lang="fi-FI" dirty="0" smtClean="0"/>
              <a:t>litarkastaja Elina Kuusisto (hankepäällikkö Liisa Nyrölä)</a:t>
            </a:r>
          </a:p>
          <a:p>
            <a:pPr lvl="1" algn="just"/>
            <a:r>
              <a:rPr lang="fi-FI" dirty="0" smtClean="0"/>
              <a:t>VARELY	 tietopalvelupäällikkö Merja Haliseva-Soila </a:t>
            </a:r>
            <a:r>
              <a:rPr lang="fi-FI" dirty="0"/>
              <a:t>(</a:t>
            </a:r>
            <a:r>
              <a:rPr lang="fi-FI" dirty="0" smtClean="0"/>
              <a:t>ympäristöasiantuntija Nina Myllykoski)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4320" y="157816"/>
            <a:ext cx="10005060" cy="1325563"/>
          </a:xfrm>
        </p:spPr>
        <p:txBody>
          <a:bodyPr/>
          <a:lstStyle/>
          <a:p>
            <a:r>
              <a:rPr lang="fi-FI" b="1" dirty="0" err="1" smtClean="0"/>
              <a:t>ELYjen</a:t>
            </a:r>
            <a:r>
              <a:rPr lang="fi-FI" b="1" dirty="0" smtClean="0"/>
              <a:t> </a:t>
            </a:r>
            <a:r>
              <a:rPr lang="fi-FI" b="1" dirty="0"/>
              <a:t>i</a:t>
            </a:r>
            <a:r>
              <a:rPr lang="fi-FI" b="1" dirty="0" smtClean="0"/>
              <a:t>lmastoverkosto</a:t>
            </a:r>
            <a:endParaRPr lang="fi-FI" b="1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27888" y="-1611630"/>
            <a:ext cx="4383901" cy="322325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3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8639" y="4796036"/>
            <a:ext cx="9144564" cy="7866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8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5943" y="719829"/>
            <a:ext cx="8003138" cy="6720062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216761" y="1258095"/>
            <a:ext cx="5799181" cy="691285"/>
          </a:xfrm>
        </p:spPr>
        <p:txBody>
          <a:bodyPr>
            <a:noAutofit/>
          </a:bodyPr>
          <a:lstStyle/>
          <a:p>
            <a:pPr algn="l"/>
            <a:r>
              <a:rPr lang="fi-FI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Lisätietoja</a:t>
            </a:r>
            <a:endParaRPr lang="fi-FI" sz="1800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1406769" y="1818752"/>
            <a:ext cx="8158544" cy="4417592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endParaRPr lang="fi-FI" sz="2400" dirty="0" smtClean="0">
              <a:hlinkClick r:id="rId3"/>
            </a:endParaRPr>
          </a:p>
          <a:p>
            <a:pPr marL="342900" indent="-342900" algn="l">
              <a:buFontTx/>
              <a:buChar char="-"/>
            </a:pP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Valtakunnallinen ELY-Ilmasto -työtila </a:t>
            </a:r>
            <a:endParaRPr lang="fi-FI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buFontTx/>
              <a:buChar char="-"/>
            </a:pPr>
            <a:r>
              <a:rPr lang="fi-FI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Vapaasti käytettävissä tiedon ja </a:t>
            </a:r>
            <a:br>
              <a:rPr lang="fi-FI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materiaalien vaihtoon!</a:t>
            </a:r>
          </a:p>
          <a:p>
            <a:pPr marL="342900" indent="-342900" algn="l">
              <a:buFontTx/>
              <a:buChar char="-"/>
            </a:pP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ELY-Ilmasto-</a:t>
            </a:r>
            <a:r>
              <a:rPr lang="fi-FI" sz="28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Yammer</a:t>
            </a: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-ryhmä </a:t>
            </a:r>
            <a:endParaRPr lang="fi-FI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Pirkanmaan ELY-keskus: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buFontTx/>
              <a:buChar char="-"/>
            </a:pPr>
            <a:r>
              <a:rPr lang="fi-FI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Erityisasiantuntija Soili Ingelin, </a:t>
            </a:r>
            <a:r>
              <a:rPr lang="fi-FI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soili.ingelin@ely-keskus.fi</a:t>
            </a:r>
            <a:r>
              <a:rPr lang="fi-FI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 algn="l">
              <a:buFontTx/>
              <a:buChar char="-"/>
            </a:pPr>
            <a:r>
              <a:rPr lang="fi-FI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Projektikoordinaattori Valeria Kerkkä, </a:t>
            </a:r>
            <a:r>
              <a:rPr lang="fi-FI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valeria.kerkka@ely-keskus.fi</a:t>
            </a:r>
            <a:r>
              <a:rPr lang="fi-FI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r:id="rId7"/>
            </a:endParaRPr>
          </a:p>
          <a:p>
            <a:pPr marL="1171575" lvl="2" indent="-257175" algn="l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hiilineutraalipirkanmaa.com</a:t>
            </a:r>
            <a:endParaRPr lang="fi-FI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1575" lvl="2" indent="-257175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Pirkanmaan ympäristöohjelma</a:t>
            </a:r>
            <a:endParaRPr lang="fi-FI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1575" lvl="2" indent="-257175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i-FI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mahkupirkanmaa</a:t>
            </a:r>
            <a:endParaRPr lang="fi-FI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fi-FI" dirty="0"/>
          </a:p>
          <a:p>
            <a:pPr algn="l"/>
            <a:endParaRPr lang="fi-FI" dirty="0" smtClean="0"/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5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ELY-Ilmastotiekartta-hanke</a:t>
            </a: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08725"/>
            <a:ext cx="2844800" cy="365125"/>
          </a:xfrm>
        </p:spPr>
        <p:txBody>
          <a:bodyPr/>
          <a:lstStyle/>
          <a:p>
            <a:fld id="{A5F7F45E-9937-464E-BEB6-5977A8C17009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0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ktori 3"/>
          <p:cNvSpPr/>
          <p:nvPr/>
        </p:nvSpPr>
        <p:spPr>
          <a:xfrm>
            <a:off x="9143641" y="0"/>
            <a:ext cx="6096718" cy="6858000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Sektori 4"/>
          <p:cNvSpPr/>
          <p:nvPr/>
        </p:nvSpPr>
        <p:spPr>
          <a:xfrm>
            <a:off x="9903990" y="931409"/>
            <a:ext cx="4576019" cy="5703796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Sektori 5"/>
          <p:cNvSpPr/>
          <p:nvPr/>
        </p:nvSpPr>
        <p:spPr>
          <a:xfrm>
            <a:off x="10505049" y="2326874"/>
            <a:ext cx="3359609" cy="4187597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Sektori 6"/>
          <p:cNvSpPr/>
          <p:nvPr/>
        </p:nvSpPr>
        <p:spPr>
          <a:xfrm>
            <a:off x="11120400" y="3681044"/>
            <a:ext cx="2143199" cy="2671398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Sektori 7"/>
          <p:cNvSpPr/>
          <p:nvPr/>
        </p:nvSpPr>
        <p:spPr>
          <a:xfrm>
            <a:off x="11721458" y="5032874"/>
            <a:ext cx="926789" cy="1155200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5914" y="985799"/>
            <a:ext cx="8360229" cy="994172"/>
          </a:xfrm>
        </p:spPr>
        <p:txBody>
          <a:bodyPr>
            <a:normAutofit fontScale="90000"/>
          </a:bodyPr>
          <a:lstStyle/>
          <a:p>
            <a:r>
              <a:rPr lang="fi-FI" b="1" dirty="0" err="1" smtClean="0"/>
              <a:t>ELYjen</a:t>
            </a:r>
            <a:r>
              <a:rPr lang="fi-FI" b="1" dirty="0" smtClean="0"/>
              <a:t> ilmastokopinotto edellyttää myös  pysyviä käytäntöjä</a:t>
            </a:r>
            <a:endParaRPr lang="fi-FI" sz="2000" b="1" dirty="0"/>
          </a:p>
        </p:txBody>
      </p:sp>
      <p:sp>
        <p:nvSpPr>
          <p:cNvPr id="11" name="Tekstiruutu 10"/>
          <p:cNvSpPr txBox="1"/>
          <p:nvPr/>
        </p:nvSpPr>
        <p:spPr>
          <a:xfrm>
            <a:off x="2285393" y="2666346"/>
            <a:ext cx="61093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Yhdenmukaista ilmastosanomaa ja -ohjausta kaikilta ministeriöiltä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Selkeitä tulostavoitteita </a:t>
            </a:r>
            <a:r>
              <a:rPr kumimoji="0" lang="fi-FI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ELYille</a:t>
            </a: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tarvittavien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resurssien </a:t>
            </a: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käyttöön saamiseksi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fi-FI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prstClr val="black"/>
                </a:solidFill>
              </a:rPr>
              <a:t>Nyt on hyvä mahdollisuus saattaa alkuun pysyvä käytäntö: luodaan sellainen, viedään eteenpäin ja tehdään pysyvää!?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0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dirty="0" smtClean="0"/>
              <a:t>    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7350" cy="6958013"/>
          </a:xfrm>
          <a:prstGeom prst="rect">
            <a:avLst/>
          </a:prstGeom>
        </p:spPr>
      </p:pic>
      <p:sp>
        <p:nvSpPr>
          <p:cNvPr id="9" name="Ellipsi 8"/>
          <p:cNvSpPr/>
          <p:nvPr/>
        </p:nvSpPr>
        <p:spPr>
          <a:xfrm>
            <a:off x="1740662" y="4439867"/>
            <a:ext cx="1279628" cy="1231607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glow rad="190500">
              <a:srgbClr val="FFC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…entä </a:t>
            </a:r>
            <a:r>
              <a:rPr kumimoji="0" lang="fi-FI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ELYt</a:t>
            </a:r>
            <a:r>
              <a:rPr kumimoji="0" lang="fi-FI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fi-FI" b="1" i="0" u="none" strike="noStrike" kern="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yöristetty suorakulmio 4"/>
          <p:cNvSpPr/>
          <p:nvPr/>
        </p:nvSpPr>
        <p:spPr>
          <a:xfrm>
            <a:off x="8954734" y="246439"/>
            <a:ext cx="3099261" cy="20576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i="0" u="none" strike="noStrike" kern="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Jos ei tehdä mitään, edetään kohti 5 asteen lämpötilan nousua esiteolliseen aikaan verrattuna.</a:t>
            </a:r>
            <a:r>
              <a:rPr kumimoji="0" lang="fi-FI" i="0" u="none" strike="noStrike" kern="0" cap="none" spc="0" normalizeH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Arktisilla alueilla nousu on kaksinkertainen.</a:t>
            </a:r>
            <a:r>
              <a:rPr kumimoji="0" lang="fi-FI" i="0" u="none" strike="noStrike" kern="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fi-FI" i="0" u="none" strike="noStrike" kern="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8954734" y="4592097"/>
            <a:ext cx="3110962" cy="20528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Pariisin sopimuksessa asetettiin 2 asteen tavoite, mutta </a:t>
            </a:r>
            <a:r>
              <a:rPr lang="fi-FI" kern="0" noProof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IPCC:n</a:t>
            </a:r>
            <a:r>
              <a:rPr lang="fi-FI" kern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raportti 2018 nosti esiin, että kunnianhimoisempaan, 1,5 asteen tavoitteeseen pyrkiminen on kriittistä!</a:t>
            </a:r>
            <a:endParaRPr kumimoji="0" lang="fi-FI" i="0" u="none" strike="noStrike" kern="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8954734" y="2413714"/>
            <a:ext cx="3054038" cy="20576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i="0" u="none" strike="noStrike" kern="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Nyt tehdyt</a:t>
            </a:r>
            <a:r>
              <a:rPr kumimoji="0" lang="fi-FI" i="0" u="none" strike="noStrike" kern="0" cap="none" spc="0" normalizeH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sitoumukset kattavat noin puolet tarvittavista vähennyksistä – huom</a:t>
            </a:r>
            <a:r>
              <a:rPr lang="fi-FI" kern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kumimoji="0" lang="fi-FI" i="0" u="none" strike="noStrike" kern="0" cap="none" spc="0" normalizeH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sitoumus ei vielä </a:t>
            </a:r>
            <a:r>
              <a:rPr kumimoji="0" lang="fi-FI" i="0" u="none" strike="noStrike" kern="0" cap="none" spc="0" normalizeH="0" noProof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tarkoit</a:t>
            </a:r>
            <a:r>
              <a:rPr lang="fi-FI" kern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toteutettua toimenpidettä!</a:t>
            </a:r>
            <a:endParaRPr kumimoji="0" lang="fi-FI" i="0" u="none" strike="noStrike" kern="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uora nuoliyhdysviiva 2"/>
          <p:cNvCxnSpPr/>
          <p:nvPr/>
        </p:nvCxnSpPr>
        <p:spPr>
          <a:xfrm flipH="1">
            <a:off x="7288164" y="1737088"/>
            <a:ext cx="2251672" cy="1094979"/>
          </a:xfrm>
          <a:prstGeom prst="straightConnector1">
            <a:avLst/>
          </a:prstGeom>
          <a:ln w="76200">
            <a:solidFill>
              <a:srgbClr val="EA2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flipH="1">
            <a:off x="8108798" y="3856130"/>
            <a:ext cx="1168552" cy="494435"/>
          </a:xfrm>
          <a:prstGeom prst="straightConnector1">
            <a:avLst/>
          </a:prstGeom>
          <a:ln w="76200">
            <a:solidFill>
              <a:srgbClr val="B2E6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 flipV="1">
            <a:off x="8020052" y="5552585"/>
            <a:ext cx="1257298" cy="118889"/>
          </a:xfrm>
          <a:prstGeom prst="straightConnector1">
            <a:avLst/>
          </a:prstGeom>
          <a:ln w="76200">
            <a:solidFill>
              <a:srgbClr val="EBA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6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2701599758"/>
              </p:ext>
            </p:extLst>
          </p:nvPr>
        </p:nvGraphicFramePr>
        <p:xfrm>
          <a:off x="536712" y="713208"/>
          <a:ext cx="10962751" cy="5848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0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Tiekartta pähkinänkuoressa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1091443" y="1915913"/>
            <a:ext cx="9650447" cy="4105375"/>
          </a:xfrm>
        </p:spPr>
        <p:txBody>
          <a:bodyPr/>
          <a:lstStyle/>
          <a:p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Valtakunnallinen verkosto perustettu, </a:t>
            </a:r>
            <a:r>
              <a:rPr lang="fi-FI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OHRYyn</a:t>
            </a: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myös ministeriöt</a:t>
            </a:r>
          </a:p>
          <a:p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avoitteiden kiteytys sekä hillinnän ja sopeutumisen synergiat</a:t>
            </a:r>
            <a:endParaRPr lang="fi-FI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>
              <a:buClr>
                <a:schemeClr val="accent2"/>
              </a:buClr>
            </a:pPr>
            <a:r>
              <a:rPr lang="fi-FI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Käydään </a:t>
            </a:r>
            <a:r>
              <a:rPr lang="fi-FI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läpi </a:t>
            </a:r>
            <a:r>
              <a:rPr lang="fi-FI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ELY-tehtävät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Haastatellaan asiantuntijat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Selvitetään tehtävien ja toimintojen </a:t>
            </a:r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ilmastovaikuttavuuksia </a:t>
            </a: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- välilliset ja välittömät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Mitä tehdään jo? Mitä pitäisi muuttaa? Mikä estää?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ehdään johtopäätöksiä, mietitään toimintatapoja, vaikutetaan lainsäädäntöön</a:t>
            </a:r>
          </a:p>
          <a:p>
            <a:pPr marL="400050">
              <a:buClr>
                <a:schemeClr val="accent2"/>
              </a:buClr>
            </a:pP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Laaditaan tiekartta työkaluksi kaikille </a:t>
            </a:r>
            <a:r>
              <a:rPr lang="fi-FI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ELYille</a:t>
            </a: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</a:t>
            </a: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iten ilmastotyössä pääsee alkuun? Miten työtä lähdetään viemään eteenpäin? Miten toimitaan osana omaa työtä?</a:t>
            </a:r>
          </a:p>
          <a:p>
            <a:pPr marL="400050">
              <a:buClr>
                <a:schemeClr val="accent2"/>
              </a:buClr>
            </a:pP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Välitetään CANEMURE-hankkeessa syntyvää tietoa kaikkiin </a:t>
            </a:r>
            <a:r>
              <a:rPr lang="fi-FI" sz="2000" dirty="0" err="1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ELYihin</a:t>
            </a:r>
            <a:endParaRPr lang="fi-FI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Alkuvaiheessa </a:t>
            </a:r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PIRELY, huomioidaan erikoistumiset/tehtävät, joita ei tehdä täällä </a:t>
            </a:r>
            <a:endParaRPr lang="fi-FI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Jaetaan tietoa, </a:t>
            </a:r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kuunnellaan toiveita</a:t>
            </a:r>
            <a:r>
              <a:rPr lang="fi-F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! </a:t>
            </a:r>
            <a:endParaRPr lang="fi-FI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ELY-keskuksen ilmastotyö – miksi ja miten?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smtClean="0"/>
              <a:t>Taustalla isot päästövähennystavoitteet, joihin pääsemiseksi tarvitaan kaikki mahdolliset toimenpiteet </a:t>
            </a:r>
          </a:p>
          <a:p>
            <a:pPr marL="457200" lvl="1" indent="0">
              <a:buNone/>
            </a:pPr>
            <a:r>
              <a:rPr lang="fi-FI" sz="1800" dirty="0" smtClean="0">
                <a:sym typeface="Wingdings" panose="05000000000000000000" pitchFamily="2" charset="2"/>
              </a:rPr>
              <a:t>Mikä on valtion rooli? Mikä on valtion aluehallinnon rooli?</a:t>
            </a:r>
            <a:endParaRPr lang="fi-FI" sz="1800" dirty="0" smtClean="0"/>
          </a:p>
          <a:p>
            <a:r>
              <a:rPr lang="fi-FI" dirty="0" smtClean="0"/>
              <a:t>Tavoitteenasettelua ohjaavat poliittiset päätökset ja muut suunnitelmat, mm.</a:t>
            </a:r>
          </a:p>
          <a:p>
            <a:pPr lvl="1"/>
            <a:r>
              <a:rPr lang="fi-FI" sz="1800" dirty="0" smtClean="0"/>
              <a:t>Keskipitkän aikavälin ilmastosuunnitelma (KAISU)</a:t>
            </a:r>
          </a:p>
          <a:p>
            <a:pPr lvl="1"/>
            <a:r>
              <a:rPr lang="fi-FI" sz="1800" dirty="0" smtClean="0"/>
              <a:t>Energia- ja ilmastostrategia</a:t>
            </a:r>
          </a:p>
          <a:p>
            <a:pPr lvl="1"/>
            <a:r>
              <a:rPr lang="fi-FI" sz="1800" dirty="0" smtClean="0"/>
              <a:t>Sopeutumissuunnitelma</a:t>
            </a:r>
          </a:p>
          <a:p>
            <a:pPr lvl="1"/>
            <a:r>
              <a:rPr lang="fi-FI" sz="1800" dirty="0" smtClean="0"/>
              <a:t>EU-tasolta tulevat uudet velvoitteet ja direktiivit </a:t>
            </a:r>
          </a:p>
          <a:p>
            <a:pPr lvl="2"/>
            <a:r>
              <a:rPr lang="fi-FI" sz="1600" dirty="0" smtClean="0"/>
              <a:t>Esim. LULUCF/hiilinielukeskustelu viime aikoina, päästökauppa, </a:t>
            </a:r>
            <a:r>
              <a:rPr lang="fi-FI" sz="1600" dirty="0" err="1" smtClean="0"/>
              <a:t>YSL:in</a:t>
            </a:r>
            <a:r>
              <a:rPr lang="fi-FI" sz="1600" dirty="0" smtClean="0"/>
              <a:t> liittyvät tarkennukset, ilmansuojelu jne. </a:t>
            </a:r>
          </a:p>
          <a:p>
            <a:pPr lvl="1"/>
            <a:r>
              <a:rPr lang="fi-FI" sz="1800" dirty="0" err="1" smtClean="0"/>
              <a:t>IPCC:n</a:t>
            </a:r>
            <a:r>
              <a:rPr lang="fi-FI" sz="1800" dirty="0" smtClean="0"/>
              <a:t> ja Suomen ilmastopaneelin linjaukset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7776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ELY-keskusten ilmastotyö – missä mennään?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1103447" y="1916832"/>
            <a:ext cx="9084262" cy="4104457"/>
          </a:xfrm>
        </p:spPr>
        <p:txBody>
          <a:bodyPr/>
          <a:lstStyle/>
          <a:p>
            <a:r>
              <a:rPr lang="fi-FI" sz="1800" dirty="0" smtClean="0"/>
              <a:t>ELY-keskukset ovat olleet paljon mukana eri hankkeissa ja esim. yhteistyössä maakuntien liittojen kanssa </a:t>
            </a:r>
          </a:p>
          <a:p>
            <a:r>
              <a:rPr lang="fi-FI" sz="1800" dirty="0" smtClean="0"/>
              <a:t>Tällä hetkellä (4/2019)</a:t>
            </a:r>
          </a:p>
          <a:p>
            <a:pPr lvl="1"/>
            <a:r>
              <a:rPr lang="fi-FI" sz="1400" dirty="0" err="1" smtClean="0"/>
              <a:t>PIRELYssä</a:t>
            </a:r>
            <a:r>
              <a:rPr lang="fi-FI" sz="1400" dirty="0" smtClean="0"/>
              <a:t> 100% ilmastoasioiden </a:t>
            </a:r>
            <a:r>
              <a:rPr lang="fi-FI" sz="1400" dirty="0" smtClean="0"/>
              <a:t>erityisasiantuntija, lisäksi </a:t>
            </a:r>
            <a:r>
              <a:rPr lang="fi-FI" sz="1400" dirty="0" err="1" smtClean="0"/>
              <a:t>OTOna</a:t>
            </a:r>
            <a:r>
              <a:rPr lang="fi-FI" sz="1400" dirty="0" smtClean="0"/>
              <a:t> </a:t>
            </a:r>
            <a:r>
              <a:rPr lang="fi-FI" sz="1400" smtClean="0"/>
              <a:t>sopeutumisen asiantuntija.</a:t>
            </a:r>
            <a:endParaRPr lang="fi-FI" sz="1400" dirty="0" smtClean="0"/>
          </a:p>
          <a:p>
            <a:pPr lvl="1"/>
            <a:r>
              <a:rPr lang="fi-FI" sz="1400" dirty="0" err="1" smtClean="0"/>
              <a:t>UUDELYssä</a:t>
            </a:r>
            <a:r>
              <a:rPr lang="fi-FI" sz="1400" dirty="0"/>
              <a:t> </a:t>
            </a:r>
            <a:r>
              <a:rPr lang="fi-FI" sz="1400" dirty="0" smtClean="0"/>
              <a:t>ilmastotyötä </a:t>
            </a:r>
            <a:r>
              <a:rPr lang="fi-FI" sz="1400" dirty="0" err="1" smtClean="0"/>
              <a:t>OTOna</a:t>
            </a:r>
            <a:r>
              <a:rPr lang="fi-FI" sz="1400" dirty="0" smtClean="0"/>
              <a:t>. </a:t>
            </a:r>
          </a:p>
          <a:p>
            <a:pPr lvl="1"/>
            <a:r>
              <a:rPr lang="fi-FI" sz="1400" dirty="0" err="1"/>
              <a:t>VARELYssä</a:t>
            </a:r>
            <a:r>
              <a:rPr lang="fi-FI" sz="1400" dirty="0"/>
              <a:t> ilmastotyö on osa ympäristöohjelmatyötä ja tätä kokonaisuutta tehdään yhteistyössä </a:t>
            </a:r>
            <a:r>
              <a:rPr lang="fi-FI" sz="1400" dirty="0" err="1"/>
              <a:t>Valonian</a:t>
            </a:r>
            <a:r>
              <a:rPr lang="fi-FI" sz="1400" dirty="0"/>
              <a:t> ja Varsinais-Suomen liiton kanssa</a:t>
            </a:r>
            <a:r>
              <a:rPr lang="fi-FI" sz="1400" dirty="0" smtClean="0"/>
              <a:t>.</a:t>
            </a:r>
          </a:p>
          <a:p>
            <a:pPr lvl="1"/>
            <a:r>
              <a:rPr lang="fi-FI" sz="1400" dirty="0" err="1" smtClean="0"/>
              <a:t>KESELYssä</a:t>
            </a:r>
            <a:r>
              <a:rPr lang="fi-FI" sz="1400" dirty="0" smtClean="0"/>
              <a:t> </a:t>
            </a:r>
            <a:r>
              <a:rPr lang="fi-FI" sz="1400" dirty="0"/>
              <a:t>ympäristökasvatuksen keskitetty tehtävä</a:t>
            </a:r>
            <a:r>
              <a:rPr lang="fi-FI" sz="1400" dirty="0" smtClean="0"/>
              <a:t>.</a:t>
            </a:r>
          </a:p>
          <a:p>
            <a:pPr lvl="1"/>
            <a:r>
              <a:rPr lang="fi-FI" sz="1400" dirty="0" err="1" smtClean="0"/>
              <a:t>POSELYssä</a:t>
            </a:r>
            <a:r>
              <a:rPr lang="fi-FI" sz="1400" dirty="0" smtClean="0"/>
              <a:t> </a:t>
            </a:r>
            <a:r>
              <a:rPr lang="fi-FI" sz="1400" dirty="0"/>
              <a:t>ja </a:t>
            </a:r>
            <a:r>
              <a:rPr lang="fi-FI" sz="1400" dirty="0" err="1"/>
              <a:t>POKELYssä</a:t>
            </a:r>
            <a:r>
              <a:rPr lang="fi-FI" sz="1400" dirty="0"/>
              <a:t> ilmastoasiantuntijan rekrytointeja </a:t>
            </a:r>
            <a:r>
              <a:rPr lang="fi-FI" sz="1400" dirty="0" smtClean="0"/>
              <a:t>suunnitteilla</a:t>
            </a:r>
            <a:r>
              <a:rPr lang="fi-FI" sz="1800" dirty="0" smtClean="0"/>
              <a:t>.</a:t>
            </a:r>
            <a:endParaRPr lang="fi-FI" sz="1400" dirty="0" smtClean="0"/>
          </a:p>
          <a:p>
            <a:r>
              <a:rPr lang="fi-FI" sz="1800" dirty="0" smtClean="0"/>
              <a:t>Erilaisia ympäristö- ja ilmastostrategioita laadittu ja laadinnassa </a:t>
            </a:r>
          </a:p>
          <a:p>
            <a:r>
              <a:rPr lang="fi-FI" sz="1800" dirty="0" smtClean="0"/>
              <a:t>SYKE-vetoinen LIFE IP CANEMURE-hanke 2019</a:t>
            </a:r>
            <a:r>
              <a:rPr lang="fi-FI" sz="1800" dirty="0" smtClean="0">
                <a:sym typeface="Wingdings" panose="05000000000000000000" pitchFamily="2" charset="2"/>
              </a:rPr>
              <a:t></a:t>
            </a:r>
            <a:r>
              <a:rPr lang="fi-FI" sz="1800" dirty="0" smtClean="0"/>
              <a:t>: </a:t>
            </a:r>
          </a:p>
          <a:p>
            <a:pPr lvl="1"/>
            <a:r>
              <a:rPr lang="fi-FI" sz="1400" dirty="0" smtClean="0"/>
              <a:t>Mukana 7 aluetta: Varsinais-Suomi, Satakunta, Uusimaa, Pirkanmaa, Päijät-Häme, Etelä-Karjala, </a:t>
            </a:r>
            <a:r>
              <a:rPr lang="fi-FI" sz="1400" dirty="0" err="1" smtClean="0"/>
              <a:t>Pohjois</a:t>
            </a:r>
            <a:r>
              <a:rPr lang="fi-FI" sz="1400" dirty="0" smtClean="0"/>
              <a:t>-Pohjanmaa</a:t>
            </a:r>
          </a:p>
          <a:p>
            <a:pPr lvl="1"/>
            <a:r>
              <a:rPr lang="fi-FI" sz="1400" dirty="0" err="1" smtClean="0"/>
              <a:t>ELY:istä</a:t>
            </a:r>
            <a:r>
              <a:rPr lang="fi-FI" sz="1400" dirty="0" smtClean="0"/>
              <a:t> </a:t>
            </a:r>
            <a:r>
              <a:rPr lang="fi-FI" sz="1400" dirty="0"/>
              <a:t>mukana Varsinais-Suomi ainoana partnerina, lisäksi </a:t>
            </a:r>
            <a:r>
              <a:rPr lang="fi-FI" sz="1400" dirty="0" smtClean="0"/>
              <a:t>rahoittajana </a:t>
            </a:r>
            <a:r>
              <a:rPr lang="fi-FI" sz="1400" dirty="0"/>
              <a:t>ja toteuttajana PIRELY. </a:t>
            </a:r>
          </a:p>
          <a:p>
            <a:pPr lvl="1"/>
            <a:r>
              <a:rPr lang="fi-FI" sz="1400" dirty="0"/>
              <a:t>L</a:t>
            </a:r>
            <a:r>
              <a:rPr lang="fi-FI" sz="1400" dirty="0" smtClean="0"/>
              <a:t>aaditaan alueellisia päästövähennystiekarttoja, alueelliset yhteistyöryhmät maakunnan toimijoille</a:t>
            </a:r>
          </a:p>
          <a:p>
            <a:pPr lvl="1"/>
            <a:r>
              <a:rPr lang="fi-FI" sz="1400" dirty="0" err="1" smtClean="0"/>
              <a:t>CANEMUREsta</a:t>
            </a:r>
            <a:r>
              <a:rPr lang="fi-FI" sz="1400" dirty="0" smtClean="0"/>
              <a:t> ks. hiilineutraalisuomi.fi, verkkosivut avautuvat toukokuussa</a:t>
            </a:r>
          </a:p>
        </p:txBody>
      </p:sp>
    </p:spTree>
    <p:extLst>
      <p:ext uri="{BB962C8B-B14F-4D97-AF65-F5344CB8AC3E}">
        <p14:creationId xmlns:p14="http://schemas.microsoft.com/office/powerpoint/2010/main" val="17921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Ilmasto ja ELY-tehtävät</a:t>
            </a: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Miten ELY-keskuksen rooli ja vaikutusmahdollisuudet ilmastoasioissa rakentuvat?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33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ELY-keskus on merkittävä toimija alueellaan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1103447" y="1911702"/>
            <a:ext cx="5096386" cy="4109587"/>
          </a:xfrm>
        </p:spPr>
        <p:txBody>
          <a:bodyPr/>
          <a:lstStyle/>
          <a:p>
            <a:r>
              <a:rPr lang="fi-FI" sz="1800" dirty="0" smtClean="0"/>
              <a:t>Jo nyt ilmasto selkeästi mukana ELY-tehtävien (”hyvän ympäristön tilan edistäminen”) sekä ilmastolain hengen kautta (”valtion viranomaisten on edistettävä toiminnassaan…”) </a:t>
            </a:r>
          </a:p>
          <a:p>
            <a:r>
              <a:rPr lang="fi-FI" sz="1800" dirty="0" smtClean="0"/>
              <a:t>Lisäksi ilmastonmuutos liittyy selkeästi esim.</a:t>
            </a:r>
          </a:p>
          <a:p>
            <a:pPr lvl="1"/>
            <a:r>
              <a:rPr lang="fi-FI" sz="1600" dirty="0" smtClean="0"/>
              <a:t>YVA-menettelyyn,</a:t>
            </a:r>
          </a:p>
          <a:p>
            <a:pPr lvl="1"/>
            <a:r>
              <a:rPr lang="fi-FI" sz="1600" dirty="0" smtClean="0"/>
              <a:t>alueidenkäytön kysymyksiin,</a:t>
            </a:r>
          </a:p>
          <a:p>
            <a:pPr lvl="1"/>
            <a:r>
              <a:rPr lang="fi-FI" sz="1600" dirty="0"/>
              <a:t>l</a:t>
            </a:r>
            <a:r>
              <a:rPr lang="fi-FI" sz="1600" dirty="0" smtClean="0"/>
              <a:t>iikennejärjestelmäsuunnitteluun,</a:t>
            </a:r>
          </a:p>
          <a:p>
            <a:pPr lvl="1"/>
            <a:r>
              <a:rPr lang="fi-FI" sz="1600" dirty="0" smtClean="0"/>
              <a:t>hanke- ja yritysrahoitukseen,</a:t>
            </a:r>
          </a:p>
          <a:p>
            <a:pPr lvl="1"/>
            <a:r>
              <a:rPr lang="fi-FI" sz="1600" dirty="0" smtClean="0"/>
              <a:t>kiertotalouteen...</a:t>
            </a:r>
          </a:p>
          <a:p>
            <a:r>
              <a:rPr lang="fi-FI" sz="1800" dirty="0" smtClean="0">
                <a:sym typeface="Wingdings" panose="05000000000000000000" pitchFamily="2" charset="2"/>
              </a:rPr>
              <a:t> on ELY-keskuksen tehtävä! </a:t>
            </a:r>
          </a:p>
          <a:p>
            <a:r>
              <a:rPr lang="fi-FI" sz="1800" dirty="0" smtClean="0">
                <a:sym typeface="Wingdings" panose="05000000000000000000" pitchFamily="2" charset="2"/>
              </a:rPr>
              <a:t>… mutta pitäisikö olla selkeämmin lainsäädännössä osa ELY-keskuksen virkatyötä?</a:t>
            </a:r>
            <a:endParaRPr lang="fi-FI" sz="1800" dirty="0" smtClean="0"/>
          </a:p>
        </p:txBody>
      </p:sp>
      <p:sp>
        <p:nvSpPr>
          <p:cNvPr id="5" name="Suorakulmio 4"/>
          <p:cNvSpPr/>
          <p:nvPr/>
        </p:nvSpPr>
        <p:spPr>
          <a:xfrm>
            <a:off x="6387403" y="1874024"/>
            <a:ext cx="56984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Ilmastolaki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Lain tarkoitus ja tavoitteet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Tämän lain tarkoituksena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2) 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tehostaa ja sovittaa yhteen valtion viranomaisten toimintaa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ilmastonmuutoksen hillitsemiseen ja siihen sopeutumiseen tähtäävien toimenpiteiden suunnittelussa ja täytäntöönpanon seurannassa;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 §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Ilmastonmuutoksen hillitsemistä ja siihen sopeutumista edistävät toimet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Valtion viranomaisen on edistettävä toiminnassaan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mahdollisuuksien mukaan tämän lain mukaisten suunnitelmien toteutumista.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(Ilmastolain mukaiset suunnitelmat: Pitkän aikavälin ilmastosuunnitelma, keskipitkän aikavälin ilmastosuunnitelma, ilmastonmuutoksen kansallinen sopeutumissuunnitelma)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 descr="https://ilmasto-opas.fi/ilocms-portlet/article/af1524b7-09cf-45ce-8d2f-e7ba7fa4d158/r/162456d7-3810-4bcf-9f75-20149f9f3a37/kuva01_osa2_politiik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6657" r="1512" b="5899"/>
          <a:stretch/>
        </p:blipFill>
        <p:spPr bwMode="auto">
          <a:xfrm>
            <a:off x="4361" y="-48825"/>
            <a:ext cx="10536060" cy="67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5505675" y="1996131"/>
            <a:ext cx="6420436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Vrt. ELY-tehtävät esim.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Laitosvalvonta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Vesihuolto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Jätesuunnittelun edistäminen	Alueidenkäyttö ja YVA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Pohjavedet			Rahoitus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Maatalous 			Liikennejärjestelmä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6" name="Suora nuoliyhdysviiva 5"/>
          <p:cNvCxnSpPr/>
          <p:nvPr/>
        </p:nvCxnSpPr>
        <p:spPr>
          <a:xfrm flipH="1">
            <a:off x="5614480" y="3703129"/>
            <a:ext cx="963039" cy="1654820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 flipH="1">
            <a:off x="4474723" y="2657425"/>
            <a:ext cx="1139757" cy="27409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>
            <a:off x="3521413" y="2988372"/>
            <a:ext cx="2093067" cy="2488300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/>
          <p:cNvCxnSpPr/>
          <p:nvPr/>
        </p:nvCxnSpPr>
        <p:spPr>
          <a:xfrm flipH="1">
            <a:off x="6352162" y="3429000"/>
            <a:ext cx="334162" cy="1823936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H="1">
            <a:off x="3794279" y="2577207"/>
            <a:ext cx="5447489" cy="2780742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H="1">
            <a:off x="3585761" y="2873294"/>
            <a:ext cx="5684699" cy="473121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 flipH="1">
            <a:off x="3512177" y="2873294"/>
            <a:ext cx="5614480" cy="1895457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H="1">
            <a:off x="6518023" y="3232292"/>
            <a:ext cx="2723745" cy="2020644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/>
          <p:nvPr/>
        </p:nvCxnSpPr>
        <p:spPr>
          <a:xfrm flipH="1">
            <a:off x="4290390" y="3232292"/>
            <a:ext cx="4836267" cy="470837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uora nuoliyhdysviiva 1026"/>
          <p:cNvCxnSpPr/>
          <p:nvPr/>
        </p:nvCxnSpPr>
        <p:spPr>
          <a:xfrm flipH="1" flipV="1">
            <a:off x="3794279" y="3346128"/>
            <a:ext cx="5396726" cy="197753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uora nuoliyhdysviiva 1028"/>
          <p:cNvCxnSpPr/>
          <p:nvPr/>
        </p:nvCxnSpPr>
        <p:spPr>
          <a:xfrm flipH="1" flipV="1">
            <a:off x="4223106" y="2535782"/>
            <a:ext cx="4970834" cy="412174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1445" y="1267840"/>
            <a:ext cx="8832981" cy="1144619"/>
          </a:xfrm>
        </p:spPr>
        <p:txBody>
          <a:bodyPr/>
          <a:lstStyle/>
          <a:p>
            <a:r>
              <a:rPr lang="fi-FI" dirty="0" smtClean="0"/>
              <a:t>Hiilensidonta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1091444" y="1935804"/>
            <a:ext cx="8832981" cy="4085483"/>
          </a:xfrm>
        </p:spPr>
        <p:txBody>
          <a:bodyPr/>
          <a:lstStyle/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Metsien hiilinielu</a:t>
            </a:r>
          </a:p>
          <a:p>
            <a:pPr>
              <a:buFontTx/>
              <a:buChar char="-"/>
            </a:pPr>
            <a:r>
              <a:rPr lang="fi-FI" dirty="0" smtClean="0"/>
              <a:t>Soiden hiilinielu </a:t>
            </a:r>
          </a:p>
          <a:p>
            <a:pPr>
              <a:buFontTx/>
              <a:buChar char="-"/>
            </a:pPr>
            <a:r>
              <a:rPr lang="fi-FI" dirty="0" smtClean="0"/>
              <a:t>Merien ja järvien hiilinielu</a:t>
            </a:r>
          </a:p>
          <a:p>
            <a:pPr>
              <a:buFontTx/>
              <a:buChar char="-"/>
            </a:pPr>
            <a:r>
              <a:rPr lang="fi-FI" dirty="0" smtClean="0"/>
              <a:t>Maaperän hiilinielu</a:t>
            </a:r>
          </a:p>
          <a:p>
            <a:pPr>
              <a:buFontTx/>
              <a:buChar char="-"/>
            </a:pPr>
            <a:r>
              <a:rPr lang="fi-FI" dirty="0" smtClean="0"/>
              <a:t>Hiilensidonta energiakasveilla</a:t>
            </a:r>
          </a:p>
          <a:p>
            <a:pPr>
              <a:buFontTx/>
              <a:buChar char="-"/>
            </a:pPr>
            <a:r>
              <a:rPr lang="fi-FI" dirty="0" smtClean="0"/>
              <a:t>Hiilen poistaminen ilmakehästä teknologisilla ratkaisuilla 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5087385" y="1267840"/>
            <a:ext cx="6420436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Vrt. ELY-tehtävät esim.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Luonnonsuojelu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Maatalous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Vesienhoito			Alueidenkäyttö ja YVA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Pohjavedet			Rahoitus		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Suora nuoliyhdysviiva 8"/>
          <p:cNvCxnSpPr/>
          <p:nvPr/>
        </p:nvCxnSpPr>
        <p:spPr>
          <a:xfrm flipH="1">
            <a:off x="3647873" y="1953724"/>
            <a:ext cx="1497878" cy="828387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flipH="1">
            <a:off x="3647872" y="1935804"/>
            <a:ext cx="1488332" cy="1493196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>
            <a:stCxn id="8" idx="1"/>
          </p:cNvCxnSpPr>
          <p:nvPr/>
        </p:nvCxnSpPr>
        <p:spPr>
          <a:xfrm flipH="1">
            <a:off x="4124528" y="2145003"/>
            <a:ext cx="962857" cy="1502750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 flipH="1">
            <a:off x="4066162" y="1864501"/>
            <a:ext cx="4630366" cy="2308665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>
            <a:off x="5359940" y="1935804"/>
            <a:ext cx="3385226" cy="2548647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H="1">
            <a:off x="4017343" y="2483762"/>
            <a:ext cx="1128408" cy="1611583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 flipH="1">
            <a:off x="3638325" y="2172477"/>
            <a:ext cx="5106841" cy="940374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 flipH="1">
            <a:off x="8073957" y="2489402"/>
            <a:ext cx="671209" cy="2350005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0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1445" y="1267840"/>
            <a:ext cx="8832981" cy="1144619"/>
          </a:xfrm>
        </p:spPr>
        <p:txBody>
          <a:bodyPr/>
          <a:lstStyle/>
          <a:p>
            <a:r>
              <a:rPr lang="fi-FI" dirty="0" smtClean="0"/>
              <a:t>Sopeutuminen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1091444" y="1935804"/>
            <a:ext cx="8832981" cy="4085483"/>
          </a:xfrm>
        </p:spPr>
        <p:txBody>
          <a:bodyPr/>
          <a:lstStyle/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Vesistösäännöstely</a:t>
            </a: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Tulvasuunnittelu</a:t>
            </a:r>
          </a:p>
          <a:p>
            <a:pPr>
              <a:buFontTx/>
              <a:buChar char="-"/>
            </a:pPr>
            <a:r>
              <a:rPr lang="fi-FI" dirty="0" smtClean="0"/>
              <a:t>Hulevesien hallinta</a:t>
            </a:r>
          </a:p>
          <a:p>
            <a:pPr>
              <a:buFontTx/>
              <a:buChar char="-"/>
            </a:pPr>
            <a:r>
              <a:rPr lang="fi-FI" dirty="0" smtClean="0"/>
              <a:t>Vesihuollon varautuminen</a:t>
            </a:r>
          </a:p>
          <a:p>
            <a:pPr>
              <a:buFontTx/>
              <a:buChar char="-"/>
            </a:pPr>
            <a:r>
              <a:rPr lang="fi-FI" dirty="0" smtClean="0"/>
              <a:t>Tienpidon eroosion- ja liukkaudentorjunta</a:t>
            </a:r>
          </a:p>
          <a:p>
            <a:pPr>
              <a:buFontTx/>
              <a:buChar char="-"/>
            </a:pPr>
            <a:r>
              <a:rPr lang="fi-FI" dirty="0" smtClean="0"/>
              <a:t>Luonnon monimuotoisuus</a:t>
            </a:r>
          </a:p>
          <a:p>
            <a:pPr>
              <a:buFontTx/>
              <a:buChar char="-"/>
            </a:pPr>
            <a:r>
              <a:rPr lang="fi-FI" dirty="0" smtClean="0"/>
              <a:t>Elinkeinon mahdollisuudet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5087385" y="1267840"/>
            <a:ext cx="6420436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Vrt. ELY-tehtävät esim.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Luonnonsuojelu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Maatalous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Vesienhoito			Alueidenkäyttö ja YVA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Pohjavedet			Rahoitus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Vesihuolto			Liikenne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Suora nuoliyhdysviiva 8"/>
          <p:cNvCxnSpPr/>
          <p:nvPr/>
        </p:nvCxnSpPr>
        <p:spPr>
          <a:xfrm flipH="1">
            <a:off x="4438996" y="1953724"/>
            <a:ext cx="706755" cy="2718029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>
            <a:stCxn id="8" idx="1"/>
          </p:cNvCxnSpPr>
          <p:nvPr/>
        </p:nvCxnSpPr>
        <p:spPr>
          <a:xfrm flipH="1">
            <a:off x="3325091" y="2145003"/>
            <a:ext cx="1762294" cy="877163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 flipH="1">
            <a:off x="4438996" y="1864501"/>
            <a:ext cx="4257532" cy="3272764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H="1">
            <a:off x="4289367" y="2483762"/>
            <a:ext cx="856384" cy="1207089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 flipH="1">
            <a:off x="3647872" y="2172477"/>
            <a:ext cx="5097295" cy="1256523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 flipH="1">
            <a:off x="4438996" y="2489402"/>
            <a:ext cx="4306171" cy="2647863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/>
          <p:cNvCxnSpPr/>
          <p:nvPr/>
        </p:nvCxnSpPr>
        <p:spPr>
          <a:xfrm flipH="1">
            <a:off x="3638325" y="2172477"/>
            <a:ext cx="1507426" cy="1086112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H="1">
            <a:off x="4438997" y="2859578"/>
            <a:ext cx="706754" cy="947651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 flipH="1">
            <a:off x="6251171" y="2859578"/>
            <a:ext cx="2493996" cy="1396538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/>
          <p:cNvCxnSpPr/>
          <p:nvPr/>
        </p:nvCxnSpPr>
        <p:spPr>
          <a:xfrm flipH="1">
            <a:off x="3840480" y="2859578"/>
            <a:ext cx="4904687" cy="569422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/>
          <p:nvPr/>
        </p:nvCxnSpPr>
        <p:spPr>
          <a:xfrm flipH="1">
            <a:off x="3638325" y="2172477"/>
            <a:ext cx="1507426" cy="311285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v_4_3.potx" id="{2CDF33BD-D864-4ED3-8B4E-5AC25ABFE833}" vid="{94CA5B0D-3DB5-4034-9657-2311F77BA146}"/>
    </a:ext>
  </a:extLst>
</a:theme>
</file>

<file path=ppt/theme/theme2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yleisesittely_laaja.potx" id="{52A4A32F-F26F-4272-BDAF-14C4E78EA105}" vid="{24ADDA3A-ECDC-48DA-A855-78E726563C54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1058</Words>
  <Application>Microsoft Office PowerPoint</Application>
  <PresentationFormat>Laajakuva</PresentationFormat>
  <Paragraphs>212</Paragraphs>
  <Slides>21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Wingdings</vt:lpstr>
      <vt:lpstr>ELY_powerpoint_pohja</vt:lpstr>
      <vt:lpstr>1_Office-teema</vt:lpstr>
      <vt:lpstr>1_ELY_powerpoint_pohja</vt:lpstr>
      <vt:lpstr>Office-teema</vt:lpstr>
      <vt:lpstr>4_Office-teema</vt:lpstr>
      <vt:lpstr>Kohti ELY-keskusten ilmastotyötä – mitä se on ja miten liikkeelle?  </vt:lpstr>
      <vt:lpstr>PowerPoint-esitys</vt:lpstr>
      <vt:lpstr>ELY-keskuksen ilmastotyö – miksi ja miten?</vt:lpstr>
      <vt:lpstr>ELY-keskusten ilmastotyö – missä mennään?</vt:lpstr>
      <vt:lpstr>Ilmasto ja ELY-tehtävät</vt:lpstr>
      <vt:lpstr>ELY-keskus on merkittävä toimija alueellaan</vt:lpstr>
      <vt:lpstr>PowerPoint-esitys</vt:lpstr>
      <vt:lpstr>Hiilensidonta</vt:lpstr>
      <vt:lpstr>Sopeutuminen</vt:lpstr>
      <vt:lpstr>Pirkanmaalla mietittyä</vt:lpstr>
      <vt:lpstr> Peruskysymys: Missä/millainen on ELYn paikka ja rooli ilmastokentällä?  Mitä ilmastonmuutoksen hillintä  tarkoittaa ELYn tehtävissä?   Ministeriöt </vt:lpstr>
      <vt:lpstr>Ilmastoasioiden organisoituminen PIRELYssä</vt:lpstr>
      <vt:lpstr>ELY-tehtävien hahmottuminen osana alueen muuta ilmastotyötä</vt:lpstr>
      <vt:lpstr>Mikä olisi ilmasto-ELY?</vt:lpstr>
      <vt:lpstr>Pirkanmaalla tähän mennessä tehtyä ja suunniteltua</vt:lpstr>
      <vt:lpstr>ELYjen ilmastoverkosto</vt:lpstr>
      <vt:lpstr>Lisätietoja</vt:lpstr>
      <vt:lpstr>ELY-Ilmastotiekartta-hanke</vt:lpstr>
      <vt:lpstr>ELYjen ilmastokopinotto edellyttää myös  pysyviä käytäntöjä</vt:lpstr>
      <vt:lpstr>PowerPoint-esitys</vt:lpstr>
      <vt:lpstr>Tiekartta pähkinänkuoressa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Kerkkä Valeria</dc:creator>
  <cp:lastModifiedBy>Kerkkä Valeria</cp:lastModifiedBy>
  <cp:revision>138</cp:revision>
  <dcterms:created xsi:type="dcterms:W3CDTF">2019-04-01T07:25:46Z</dcterms:created>
  <dcterms:modified xsi:type="dcterms:W3CDTF">2019-04-30T08:32:31Z</dcterms:modified>
</cp:coreProperties>
</file>